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13" r:id="rId5"/>
    <p:sldMasterId id="2147483726" r:id="rId6"/>
  </p:sldMasterIdLst>
  <p:notesMasterIdLst>
    <p:notesMasterId r:id="rId29"/>
  </p:notesMasterIdLst>
  <p:handoutMasterIdLst>
    <p:handoutMasterId r:id="rId30"/>
  </p:handoutMasterIdLst>
  <p:sldIdLst>
    <p:sldId id="256" r:id="rId7"/>
    <p:sldId id="274" r:id="rId8"/>
    <p:sldId id="280" r:id="rId9"/>
    <p:sldId id="282" r:id="rId10"/>
    <p:sldId id="261" r:id="rId11"/>
    <p:sldId id="293" r:id="rId12"/>
    <p:sldId id="258" r:id="rId13"/>
    <p:sldId id="273" r:id="rId14"/>
    <p:sldId id="270" r:id="rId15"/>
    <p:sldId id="279" r:id="rId16"/>
    <p:sldId id="286" r:id="rId17"/>
    <p:sldId id="281" r:id="rId18"/>
    <p:sldId id="288" r:id="rId19"/>
    <p:sldId id="291" r:id="rId20"/>
    <p:sldId id="287" r:id="rId21"/>
    <p:sldId id="269" r:id="rId22"/>
    <p:sldId id="283" r:id="rId23"/>
    <p:sldId id="292" r:id="rId24"/>
    <p:sldId id="294" r:id="rId25"/>
    <p:sldId id="260" r:id="rId26"/>
    <p:sldId id="271" r:id="rId27"/>
    <p:sldId id="295" r:id="rId28"/>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5" autoAdjust="0"/>
    <p:restoredTop sz="94660"/>
  </p:normalViewPr>
  <p:slideViewPr>
    <p:cSldViewPr snapToGrid="0">
      <p:cViewPr varScale="1">
        <p:scale>
          <a:sx n="60" d="100"/>
          <a:sy n="60" d="100"/>
        </p:scale>
        <p:origin x="784" y="40"/>
      </p:cViewPr>
      <p:guideLst/>
    </p:cSldViewPr>
  </p:slideViewPr>
  <p:notesTextViewPr>
    <p:cViewPr>
      <p:scale>
        <a:sx n="1" d="1"/>
        <a:sy n="1" d="1"/>
      </p:scale>
      <p:origin x="0" y="0"/>
    </p:cViewPr>
  </p:notesTextViewPr>
  <p:sorterViewPr>
    <p:cViewPr>
      <p:scale>
        <a:sx n="100" d="100"/>
        <a:sy n="100" d="100"/>
      </p:scale>
      <p:origin x="0" y="-4464"/>
    </p:cViewPr>
  </p:sorterViewPr>
  <p:notesViewPr>
    <p:cSldViewPr snapToGrid="0">
      <p:cViewPr varScale="1">
        <p:scale>
          <a:sx n="56" d="100"/>
          <a:sy n="56" d="100"/>
        </p:scale>
        <p:origin x="188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2946400" cy="496889"/>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sz="quarter" idx="1"/>
          </p:nvPr>
        </p:nvSpPr>
        <p:spPr>
          <a:xfrm>
            <a:off x="3849689" y="2"/>
            <a:ext cx="2946400" cy="496889"/>
          </a:xfrm>
          <a:prstGeom prst="rect">
            <a:avLst/>
          </a:prstGeom>
        </p:spPr>
        <p:txBody>
          <a:bodyPr vert="horz" lIns="91440" tIns="45720" rIns="91440" bIns="45720" rtlCol="0"/>
          <a:lstStyle>
            <a:lvl1pPr algn="r">
              <a:defRPr sz="1200"/>
            </a:lvl1pPr>
          </a:lstStyle>
          <a:p>
            <a:fld id="{3F47F803-6CA0-42F9-A844-B0F45DB6CE5B}" type="datetimeFigureOut">
              <a:rPr lang="en-US" smtClean="0"/>
              <a:t>1/15/2020</a:t>
            </a:fld>
            <a:endParaRPr lang="en-US"/>
          </a:p>
        </p:txBody>
      </p:sp>
      <p:sp>
        <p:nvSpPr>
          <p:cNvPr id="4" name="Plassholder for bunntekst 3"/>
          <p:cNvSpPr>
            <a:spLocks noGrp="1"/>
          </p:cNvSpPr>
          <p:nvPr>
            <p:ph type="ftr" sz="quarter" idx="2"/>
          </p:nvPr>
        </p:nvSpPr>
        <p:spPr>
          <a:xfrm>
            <a:off x="0" y="9429751"/>
            <a:ext cx="2946400" cy="496889"/>
          </a:xfrm>
          <a:prstGeom prst="rect">
            <a:avLst/>
          </a:prstGeom>
        </p:spPr>
        <p:txBody>
          <a:bodyPr vert="horz" lIns="91440" tIns="45720" rIns="91440" bIns="45720" rtlCol="0" anchor="b"/>
          <a:lstStyle>
            <a:lvl1pPr algn="l">
              <a:defRPr sz="1200"/>
            </a:lvl1pPr>
          </a:lstStyle>
          <a:p>
            <a:endParaRPr lang="en-US"/>
          </a:p>
        </p:txBody>
      </p:sp>
      <p:sp>
        <p:nvSpPr>
          <p:cNvPr id="5" name="Plassholder for lysbildenummer 4"/>
          <p:cNvSpPr>
            <a:spLocks noGrp="1"/>
          </p:cNvSpPr>
          <p:nvPr>
            <p:ph type="sldNum" sz="quarter" idx="3"/>
          </p:nvPr>
        </p:nvSpPr>
        <p:spPr>
          <a:xfrm>
            <a:off x="3849689" y="9429751"/>
            <a:ext cx="2946400" cy="496889"/>
          </a:xfrm>
          <a:prstGeom prst="rect">
            <a:avLst/>
          </a:prstGeom>
        </p:spPr>
        <p:txBody>
          <a:bodyPr vert="horz" lIns="91440" tIns="45720" rIns="91440" bIns="45720" rtlCol="0" anchor="b"/>
          <a:lstStyle>
            <a:lvl1pPr algn="r">
              <a:defRPr sz="1200"/>
            </a:lvl1pPr>
          </a:lstStyle>
          <a:p>
            <a:fld id="{4FE16A71-26C8-43F2-9FE1-B7607B369E0F}" type="slidenum">
              <a:rPr lang="en-US" smtClean="0"/>
              <a:t>‹#›</a:t>
            </a:fld>
            <a:endParaRPr lang="en-US"/>
          </a:p>
        </p:txBody>
      </p:sp>
    </p:spTree>
    <p:extLst>
      <p:ext uri="{BB962C8B-B14F-4D97-AF65-F5344CB8AC3E}">
        <p14:creationId xmlns:p14="http://schemas.microsoft.com/office/powerpoint/2010/main" val="3512095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 name="PlaceHolder 1"/>
          <p:cNvSpPr>
            <a:spLocks noGrp="1"/>
          </p:cNvSpPr>
          <p:nvPr>
            <p:ph type="body"/>
          </p:nvPr>
        </p:nvSpPr>
        <p:spPr>
          <a:xfrm>
            <a:off x="777241" y="4777561"/>
            <a:ext cx="6217560" cy="4525919"/>
          </a:xfrm>
          <a:prstGeom prst="rect">
            <a:avLst/>
          </a:prstGeom>
        </p:spPr>
        <p:txBody>
          <a:bodyPr lIns="0" tIns="0" rIns="0" bIns="0"/>
          <a:lstStyle/>
          <a:p>
            <a:r>
              <a:rPr lang="en-US" sz="2000">
                <a:latin typeface="Arial"/>
              </a:rPr>
              <a:t>Click to edit the notes format</a:t>
            </a:r>
            <a:endParaRPr/>
          </a:p>
        </p:txBody>
      </p:sp>
      <p:sp>
        <p:nvSpPr>
          <p:cNvPr id="297" name="PlaceHolder 2"/>
          <p:cNvSpPr>
            <a:spLocks noGrp="1"/>
          </p:cNvSpPr>
          <p:nvPr>
            <p:ph type="hdr"/>
          </p:nvPr>
        </p:nvSpPr>
        <p:spPr>
          <a:xfrm>
            <a:off x="0" y="2"/>
            <a:ext cx="3372840" cy="502560"/>
          </a:xfrm>
          <a:prstGeom prst="rect">
            <a:avLst/>
          </a:prstGeom>
        </p:spPr>
        <p:txBody>
          <a:bodyPr lIns="0" tIns="0" rIns="0" bIns="0"/>
          <a:lstStyle/>
          <a:p>
            <a:r>
              <a:rPr lang="en-US" sz="1400">
                <a:latin typeface="Times New Roman"/>
              </a:rPr>
              <a:t>&lt;header&gt;</a:t>
            </a:r>
            <a:endParaRPr/>
          </a:p>
        </p:txBody>
      </p:sp>
      <p:sp>
        <p:nvSpPr>
          <p:cNvPr id="298" name="PlaceHolder 3"/>
          <p:cNvSpPr>
            <a:spLocks noGrp="1"/>
          </p:cNvSpPr>
          <p:nvPr>
            <p:ph type="dt"/>
          </p:nvPr>
        </p:nvSpPr>
        <p:spPr>
          <a:xfrm>
            <a:off x="4399200" y="2"/>
            <a:ext cx="3372840" cy="502560"/>
          </a:xfrm>
          <a:prstGeom prst="rect">
            <a:avLst/>
          </a:prstGeom>
        </p:spPr>
        <p:txBody>
          <a:bodyPr lIns="0" tIns="0" rIns="0" bIns="0"/>
          <a:lstStyle/>
          <a:p>
            <a:pPr algn="r"/>
            <a:r>
              <a:rPr lang="en-US" sz="1400">
                <a:latin typeface="Times New Roman"/>
              </a:rPr>
              <a:t>&lt;date/time&gt;</a:t>
            </a:r>
            <a:endParaRPr/>
          </a:p>
        </p:txBody>
      </p:sp>
      <p:sp>
        <p:nvSpPr>
          <p:cNvPr id="299" name="PlaceHolder 4"/>
          <p:cNvSpPr>
            <a:spLocks noGrp="1"/>
          </p:cNvSpPr>
          <p:nvPr>
            <p:ph type="ftr"/>
          </p:nvPr>
        </p:nvSpPr>
        <p:spPr>
          <a:xfrm>
            <a:off x="0" y="9555482"/>
            <a:ext cx="3372840" cy="502560"/>
          </a:xfrm>
          <a:prstGeom prst="rect">
            <a:avLst/>
          </a:prstGeom>
        </p:spPr>
        <p:txBody>
          <a:bodyPr lIns="0" tIns="0" rIns="0" bIns="0" anchor="b"/>
          <a:lstStyle/>
          <a:p>
            <a:r>
              <a:rPr lang="en-US" sz="1400">
                <a:latin typeface="Times New Roman"/>
              </a:rPr>
              <a:t>&lt;footer&gt;</a:t>
            </a:r>
            <a:endParaRPr/>
          </a:p>
        </p:txBody>
      </p:sp>
      <p:sp>
        <p:nvSpPr>
          <p:cNvPr id="300" name="PlaceHolder 5"/>
          <p:cNvSpPr>
            <a:spLocks noGrp="1"/>
          </p:cNvSpPr>
          <p:nvPr>
            <p:ph type="sldNum"/>
          </p:nvPr>
        </p:nvSpPr>
        <p:spPr>
          <a:xfrm>
            <a:off x="4399200" y="9555482"/>
            <a:ext cx="3372840" cy="502560"/>
          </a:xfrm>
          <a:prstGeom prst="rect">
            <a:avLst/>
          </a:prstGeom>
        </p:spPr>
        <p:txBody>
          <a:bodyPr lIns="0" tIns="0" rIns="0" bIns="0" anchor="b"/>
          <a:lstStyle/>
          <a:p>
            <a:pPr algn="r"/>
            <a:fld id="{FE8B0411-A4B4-4CA0-A815-D2A79FFDB5C5}" type="slidenum">
              <a:rPr lang="en-US" sz="1400">
                <a:latin typeface="Times New Roman"/>
              </a:rP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93960" y="5505120"/>
            <a:ext cx="7519320" cy="3942360"/>
          </a:xfrm>
          <a:prstGeom prst="rect">
            <a:avLst/>
          </a:prstGeom>
          <a:noFill/>
          <a:ln>
            <a:noFill/>
          </a:ln>
        </p:spPr>
        <p:txBody>
          <a:bodyPr lIns="90000" tIns="45000" rIns="90000" bIns="45000"/>
          <a:lstStyle/>
          <a:p>
            <a:pPr>
              <a:lnSpc>
                <a:spcPct val="100000"/>
              </a:lnSpc>
            </a:pPr>
            <a:r>
              <a:rPr lang="en-US" sz="1690">
                <a:solidFill>
                  <a:srgbClr val="000000"/>
                </a:solidFill>
                <a:latin typeface="Arial"/>
                <a:ea typeface="+mn-ea"/>
              </a:rPr>
              <a:t>Hei!</a:t>
            </a:r>
            <a:endParaRPr/>
          </a:p>
          <a:p>
            <a:pPr>
              <a:lnSpc>
                <a:spcPct val="100000"/>
              </a:lnSpc>
            </a:pPr>
            <a:endParaRPr/>
          </a:p>
          <a:p>
            <a:pPr>
              <a:lnSpc>
                <a:spcPct val="100000"/>
              </a:lnSpc>
            </a:pPr>
            <a:r>
              <a:rPr lang="en-US" sz="1690">
                <a:solidFill>
                  <a:srgbClr val="000000"/>
                </a:solidFill>
                <a:latin typeface="Arial"/>
                <a:ea typeface="+mn-ea"/>
              </a:rPr>
              <a:t>Tittelen på mitt foredrag er Hvorfor trenger vi så høy nøyaktighet?</a:t>
            </a:r>
            <a:endParaRPr/>
          </a:p>
          <a:p>
            <a:pPr>
              <a:lnSpc>
                <a:spcPct val="100000"/>
              </a:lnSpc>
            </a:pPr>
            <a:r>
              <a:rPr lang="en-US" sz="1690">
                <a:solidFill>
                  <a:srgbClr val="000000"/>
                </a:solidFill>
                <a:latin typeface="Arial"/>
                <a:ea typeface="+mn-ea"/>
              </a:rPr>
              <a:t>Bakgrunnen for foredraget er egentlig neste foredrag av Martin Øen</a:t>
            </a:r>
            <a:endParaRPr/>
          </a:p>
          <a:p>
            <a:pPr>
              <a:lnSpc>
                <a:spcPct val="100000"/>
              </a:lnSpc>
            </a:pPr>
            <a:r>
              <a:rPr lang="en-US" sz="1690">
                <a:solidFill>
                  <a:srgbClr val="000000"/>
                </a:solidFill>
                <a:latin typeface="Arial"/>
                <a:ea typeface="+mn-ea"/>
              </a:rPr>
              <a:t>fra Veidekke og vil snakke om byggingen va det nye observatoriet I Ny-Ålesund. </a:t>
            </a:r>
            <a:endParaRPr/>
          </a:p>
          <a:p>
            <a:pPr>
              <a:lnSpc>
                <a:spcPct val="100000"/>
              </a:lnSpc>
            </a:pPr>
            <a:endParaRPr/>
          </a:p>
          <a:p>
            <a:pPr>
              <a:lnSpc>
                <a:spcPct val="100000"/>
              </a:lnSpc>
            </a:pPr>
            <a:r>
              <a:rPr lang="en-US" sz="1690">
                <a:solidFill>
                  <a:srgbClr val="000000"/>
                </a:solidFill>
                <a:latin typeface="Arial"/>
                <a:ea typeface="+mn-ea"/>
              </a:rPr>
              <a:t>Jeg antar at han vil snakke om de meget strenge kravene til nøyaktighet og stabilitet som var knyttet til dette annlegsarbeidet.</a:t>
            </a:r>
            <a:endParaRPr/>
          </a:p>
          <a:p>
            <a:pPr>
              <a:lnSpc>
                <a:spcPct val="100000"/>
              </a:lnSpc>
            </a:pPr>
            <a:endParaRPr/>
          </a:p>
          <a:p>
            <a:pPr>
              <a:lnSpc>
                <a:spcPct val="100000"/>
              </a:lnSpc>
            </a:pPr>
            <a:r>
              <a:rPr lang="en-US" sz="1690">
                <a:solidFill>
                  <a:srgbClr val="000000"/>
                </a:solidFill>
                <a:latin typeface="Arial"/>
                <a:ea typeface="+mn-ea"/>
              </a:rPr>
              <a:t>Jeg vil prøve å sette disse kravene inn I en sammenheng, både </a:t>
            </a:r>
            <a:endParaRPr/>
          </a:p>
          <a:p>
            <a:pPr>
              <a:lnSpc>
                <a:spcPct val="100000"/>
              </a:lnSpc>
            </a:pPr>
            <a:r>
              <a:rPr lang="en-US" sz="1690">
                <a:solidFill>
                  <a:srgbClr val="000000"/>
                </a:solidFill>
                <a:latin typeface="Arial"/>
                <a:ea typeface="+mn-ea"/>
              </a:rPr>
              <a:t>Forskningsmessig, vitenskaplig og internasjonale sammenheng.</a:t>
            </a:r>
            <a:endParaRPr/>
          </a:p>
          <a:p>
            <a:pPr>
              <a:lnSpc>
                <a:spcPct val="100000"/>
              </a:lnSpc>
            </a:pPr>
            <a:endParaRPr/>
          </a:p>
          <a:p>
            <a:pPr>
              <a:lnSpc>
                <a:spcPct val="100000"/>
              </a:lnSpc>
            </a:pPr>
            <a:r>
              <a:rPr lang="en-US" sz="1690">
                <a:solidFill>
                  <a:srgbClr val="000000"/>
                </a:solidFill>
                <a:latin typeface="Arial"/>
                <a:ea typeface="+mn-ea"/>
              </a:rPr>
              <a:t>Jeg vil også prøve å gi et bilde på hva slags størelser er det vi snakker</a:t>
            </a:r>
            <a:endParaRPr/>
          </a:p>
          <a:p>
            <a:pPr>
              <a:lnSpc>
                <a:spcPct val="100000"/>
              </a:lnSpc>
            </a:pPr>
            <a:r>
              <a:rPr lang="en-US" sz="1690">
                <a:solidFill>
                  <a:srgbClr val="000000"/>
                </a:solidFill>
                <a:latin typeface="Arial"/>
                <a:ea typeface="+mn-ea"/>
              </a:rPr>
              <a:t>Om, hvor stor er en millimeter. Er det noen som kan se millimeteren på bildet over??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10</a:t>
            </a:fld>
            <a:endParaRPr lang="en-US"/>
          </a:p>
        </p:txBody>
      </p:sp>
    </p:spTree>
    <p:extLst>
      <p:ext uri="{BB962C8B-B14F-4D97-AF65-F5344CB8AC3E}">
        <p14:creationId xmlns:p14="http://schemas.microsoft.com/office/powerpoint/2010/main" val="137639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11</a:t>
            </a:fld>
            <a:endParaRPr lang="en-US"/>
          </a:p>
        </p:txBody>
      </p:sp>
    </p:spTree>
    <p:extLst>
      <p:ext uri="{BB962C8B-B14F-4D97-AF65-F5344CB8AC3E}">
        <p14:creationId xmlns:p14="http://schemas.microsoft.com/office/powerpoint/2010/main" val="264436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In Scandinavia</a:t>
            </a:r>
            <a:r>
              <a:rPr lang="en-US" baseline="0" noProof="0" dirty="0" smtClean="0"/>
              <a:t> we can talk about a velocity field. In Iceland the deformation models will change with time and the deformation will in a way be four dimensional.</a:t>
            </a:r>
            <a:endParaRPr lang="en-US" noProof="0"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12</a:t>
            </a:fld>
            <a:endParaRPr lang="en-US"/>
          </a:p>
        </p:txBody>
      </p:sp>
    </p:spTree>
    <p:extLst>
      <p:ext uri="{BB962C8B-B14F-4D97-AF65-F5344CB8AC3E}">
        <p14:creationId xmlns:p14="http://schemas.microsoft.com/office/powerpoint/2010/main" val="286528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13</a:t>
            </a:fld>
            <a:endParaRPr lang="en-US"/>
          </a:p>
        </p:txBody>
      </p:sp>
    </p:spTree>
    <p:extLst>
      <p:ext uri="{BB962C8B-B14F-4D97-AF65-F5344CB8AC3E}">
        <p14:creationId xmlns:p14="http://schemas.microsoft.com/office/powerpoint/2010/main" val="165187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93960" y="5505120"/>
            <a:ext cx="7519320" cy="3942360"/>
          </a:xfrm>
          <a:prstGeom prst="rect">
            <a:avLst/>
          </a:prstGeom>
          <a:noFill/>
          <a:ln>
            <a:noFill/>
          </a:ln>
        </p:spPr>
        <p:txBody>
          <a:bodyPr lIns="90000" tIns="45000" rIns="90000" bIns="45000"/>
          <a:lstStyle/>
          <a:p>
            <a:pPr>
              <a:lnSpc>
                <a:spcPct val="100000"/>
              </a:lnSpc>
            </a:pPr>
            <a:r>
              <a:rPr lang="en-US" sz="1690">
                <a:solidFill>
                  <a:srgbClr val="000000"/>
                </a:solidFill>
                <a:latin typeface="Arial"/>
                <a:ea typeface="+mn-ea"/>
              </a:rPr>
              <a:t>Hei!</a:t>
            </a:r>
            <a:endParaRPr/>
          </a:p>
          <a:p>
            <a:pPr>
              <a:lnSpc>
                <a:spcPct val="100000"/>
              </a:lnSpc>
            </a:pPr>
            <a:endParaRPr/>
          </a:p>
          <a:p>
            <a:pPr>
              <a:lnSpc>
                <a:spcPct val="100000"/>
              </a:lnSpc>
            </a:pPr>
            <a:r>
              <a:rPr lang="en-US" sz="1690">
                <a:solidFill>
                  <a:srgbClr val="000000"/>
                </a:solidFill>
                <a:latin typeface="Arial"/>
                <a:ea typeface="+mn-ea"/>
              </a:rPr>
              <a:t>Tittelen på mitt foredrag er Hvorfor trenger vi så høy nøyaktighet?</a:t>
            </a:r>
            <a:endParaRPr/>
          </a:p>
          <a:p>
            <a:pPr>
              <a:lnSpc>
                <a:spcPct val="100000"/>
              </a:lnSpc>
            </a:pPr>
            <a:r>
              <a:rPr lang="en-US" sz="1690">
                <a:solidFill>
                  <a:srgbClr val="000000"/>
                </a:solidFill>
                <a:latin typeface="Arial"/>
                <a:ea typeface="+mn-ea"/>
              </a:rPr>
              <a:t>Bakgrunnen for foredraget er egentlig neste foredrag av Martin Øen</a:t>
            </a:r>
            <a:endParaRPr/>
          </a:p>
          <a:p>
            <a:pPr>
              <a:lnSpc>
                <a:spcPct val="100000"/>
              </a:lnSpc>
            </a:pPr>
            <a:r>
              <a:rPr lang="en-US" sz="1690">
                <a:solidFill>
                  <a:srgbClr val="000000"/>
                </a:solidFill>
                <a:latin typeface="Arial"/>
                <a:ea typeface="+mn-ea"/>
              </a:rPr>
              <a:t>fra Veidekke og vil snakke om byggingen va det nye observatoriet I Ny-Ålesund. </a:t>
            </a:r>
            <a:endParaRPr/>
          </a:p>
          <a:p>
            <a:pPr>
              <a:lnSpc>
                <a:spcPct val="100000"/>
              </a:lnSpc>
            </a:pPr>
            <a:endParaRPr/>
          </a:p>
          <a:p>
            <a:pPr>
              <a:lnSpc>
                <a:spcPct val="100000"/>
              </a:lnSpc>
            </a:pPr>
            <a:r>
              <a:rPr lang="en-US" sz="1690">
                <a:solidFill>
                  <a:srgbClr val="000000"/>
                </a:solidFill>
                <a:latin typeface="Arial"/>
                <a:ea typeface="+mn-ea"/>
              </a:rPr>
              <a:t>Jeg antar at han vil snakke om de meget strenge kravene til nøyaktighet og stabilitet som var knyttet til dette annlegsarbeidet.</a:t>
            </a:r>
            <a:endParaRPr/>
          </a:p>
          <a:p>
            <a:pPr>
              <a:lnSpc>
                <a:spcPct val="100000"/>
              </a:lnSpc>
            </a:pPr>
            <a:endParaRPr/>
          </a:p>
          <a:p>
            <a:pPr>
              <a:lnSpc>
                <a:spcPct val="100000"/>
              </a:lnSpc>
            </a:pPr>
            <a:r>
              <a:rPr lang="en-US" sz="1690">
                <a:solidFill>
                  <a:srgbClr val="000000"/>
                </a:solidFill>
                <a:latin typeface="Arial"/>
                <a:ea typeface="+mn-ea"/>
              </a:rPr>
              <a:t>Jeg vil prøve å sette disse kravene inn I en sammenheng, både </a:t>
            </a:r>
            <a:endParaRPr/>
          </a:p>
          <a:p>
            <a:pPr>
              <a:lnSpc>
                <a:spcPct val="100000"/>
              </a:lnSpc>
            </a:pPr>
            <a:r>
              <a:rPr lang="en-US" sz="1690">
                <a:solidFill>
                  <a:srgbClr val="000000"/>
                </a:solidFill>
                <a:latin typeface="Arial"/>
                <a:ea typeface="+mn-ea"/>
              </a:rPr>
              <a:t>Forskningsmessig, vitenskaplig og internasjonale sammenheng.</a:t>
            </a:r>
            <a:endParaRPr/>
          </a:p>
          <a:p>
            <a:pPr>
              <a:lnSpc>
                <a:spcPct val="100000"/>
              </a:lnSpc>
            </a:pPr>
            <a:endParaRPr/>
          </a:p>
          <a:p>
            <a:pPr>
              <a:lnSpc>
                <a:spcPct val="100000"/>
              </a:lnSpc>
            </a:pPr>
            <a:r>
              <a:rPr lang="en-US" sz="1690">
                <a:solidFill>
                  <a:srgbClr val="000000"/>
                </a:solidFill>
                <a:latin typeface="Arial"/>
                <a:ea typeface="+mn-ea"/>
              </a:rPr>
              <a:t>Jeg vil også prøve å gi et bilde på hva slags størelser er det vi snakker</a:t>
            </a:r>
            <a:endParaRPr/>
          </a:p>
          <a:p>
            <a:pPr>
              <a:lnSpc>
                <a:spcPct val="100000"/>
              </a:lnSpc>
            </a:pPr>
            <a:r>
              <a:rPr lang="en-US" sz="1690">
                <a:solidFill>
                  <a:srgbClr val="000000"/>
                </a:solidFill>
                <a:latin typeface="Arial"/>
                <a:ea typeface="+mn-ea"/>
              </a:rPr>
              <a:t>Om, hvor stor er en millimeter. Er det noen som kan se millimeteren på bildet over??  </a:t>
            </a:r>
            <a:endParaRPr/>
          </a:p>
        </p:txBody>
      </p:sp>
    </p:spTree>
    <p:extLst>
      <p:ext uri="{BB962C8B-B14F-4D97-AF65-F5344CB8AC3E}">
        <p14:creationId xmlns:p14="http://schemas.microsoft.com/office/powerpoint/2010/main" val="339374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15</a:t>
            </a:fld>
            <a:endParaRPr lang="en-US"/>
          </a:p>
        </p:txBody>
      </p:sp>
    </p:spTree>
    <p:extLst>
      <p:ext uri="{BB962C8B-B14F-4D97-AF65-F5344CB8AC3E}">
        <p14:creationId xmlns:p14="http://schemas.microsoft.com/office/powerpoint/2010/main" val="184233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16</a:t>
            </a:fld>
            <a:endParaRPr lang="en-US"/>
          </a:p>
        </p:txBody>
      </p:sp>
    </p:spTree>
    <p:extLst>
      <p:ext uri="{BB962C8B-B14F-4D97-AF65-F5344CB8AC3E}">
        <p14:creationId xmlns:p14="http://schemas.microsoft.com/office/powerpoint/2010/main" val="3584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17</a:t>
            </a:fld>
            <a:endParaRPr lang="en-US"/>
          </a:p>
        </p:txBody>
      </p:sp>
    </p:spTree>
    <p:extLst>
      <p:ext uri="{BB962C8B-B14F-4D97-AF65-F5344CB8AC3E}">
        <p14:creationId xmlns:p14="http://schemas.microsoft.com/office/powerpoint/2010/main" val="10434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18</a:t>
            </a:fld>
            <a:endParaRPr lang="en-US"/>
          </a:p>
        </p:txBody>
      </p:sp>
    </p:spTree>
    <p:extLst>
      <p:ext uri="{BB962C8B-B14F-4D97-AF65-F5344CB8AC3E}">
        <p14:creationId xmlns:p14="http://schemas.microsoft.com/office/powerpoint/2010/main" val="4131731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19</a:t>
            </a:fld>
            <a:endParaRPr lang="en-US"/>
          </a:p>
        </p:txBody>
      </p:sp>
    </p:spTree>
    <p:extLst>
      <p:ext uri="{BB962C8B-B14F-4D97-AF65-F5344CB8AC3E}">
        <p14:creationId xmlns:p14="http://schemas.microsoft.com/office/powerpoint/2010/main" val="29387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The background for this project is two folded. The technological development change our life</a:t>
            </a:r>
            <a:r>
              <a:rPr lang="en-US" baseline="0" noProof="0" dirty="0" smtClean="0"/>
              <a:t>. On scenario is that the smartphone may give us precise coordinates – in a global reference frame and in real time. And at the same time we hear out in the big world that Australia has decided to implement a dynamic reference frame.</a:t>
            </a:r>
          </a:p>
          <a:p>
            <a:r>
              <a:rPr lang="en-US" baseline="0" noProof="0" dirty="0" smtClean="0"/>
              <a:t>This is a controversial topic because it is a new way of thinking, and the Nordic Commission of Geodesy established a project to investigate the different aspect further.</a:t>
            </a:r>
          </a:p>
          <a:p>
            <a:endParaRPr lang="en-US" noProof="0"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2</a:t>
            </a:fld>
            <a:endParaRPr lang="en-US"/>
          </a:p>
        </p:txBody>
      </p:sp>
    </p:spTree>
    <p:extLst>
      <p:ext uri="{BB962C8B-B14F-4D97-AF65-F5344CB8AC3E}">
        <p14:creationId xmlns:p14="http://schemas.microsoft.com/office/powerpoint/2010/main" val="1509671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20</a:t>
            </a:fld>
            <a:endParaRPr lang="en-US"/>
          </a:p>
        </p:txBody>
      </p:sp>
    </p:spTree>
    <p:extLst>
      <p:ext uri="{BB962C8B-B14F-4D97-AF65-F5344CB8AC3E}">
        <p14:creationId xmlns:p14="http://schemas.microsoft.com/office/powerpoint/2010/main" val="315530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We have also tried to go into some GIS aspects. There are standards and file formats available that can be used. But so far there is no widespread adaption of any of them. When it coms to transformation, the widespread transformation platform is not satisfactory. However, I think what</a:t>
            </a:r>
            <a:r>
              <a:rPr lang="en-US" baseline="0" noProof="0" dirty="0" smtClean="0"/>
              <a:t> is most challenging is the change in mindset; that the coordinates change with time. Dynamic reference frames put a heavy burden on the map database operators. What used to be a job for the surveyors, is now theirs.</a:t>
            </a:r>
          </a:p>
          <a:p>
            <a:endParaRPr lang="nb-NO"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21</a:t>
            </a:fld>
            <a:endParaRPr lang="en-US"/>
          </a:p>
        </p:txBody>
      </p:sp>
    </p:spTree>
    <p:extLst>
      <p:ext uri="{BB962C8B-B14F-4D97-AF65-F5344CB8AC3E}">
        <p14:creationId xmlns:p14="http://schemas.microsoft.com/office/powerpoint/2010/main" val="136391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93960" y="5505120"/>
            <a:ext cx="7519320" cy="3942360"/>
          </a:xfrm>
          <a:prstGeom prst="rect">
            <a:avLst/>
          </a:prstGeom>
          <a:noFill/>
          <a:ln>
            <a:noFill/>
          </a:ln>
        </p:spPr>
        <p:txBody>
          <a:bodyPr lIns="90000" tIns="45000" rIns="90000" bIns="45000"/>
          <a:lstStyle/>
          <a:p>
            <a:pPr>
              <a:lnSpc>
                <a:spcPct val="100000"/>
              </a:lnSpc>
            </a:pPr>
            <a:r>
              <a:rPr lang="en-US" sz="1690">
                <a:solidFill>
                  <a:srgbClr val="000000"/>
                </a:solidFill>
                <a:latin typeface="Arial"/>
                <a:ea typeface="+mn-ea"/>
              </a:rPr>
              <a:t>Hei!</a:t>
            </a:r>
            <a:endParaRPr/>
          </a:p>
          <a:p>
            <a:pPr>
              <a:lnSpc>
                <a:spcPct val="100000"/>
              </a:lnSpc>
            </a:pPr>
            <a:endParaRPr/>
          </a:p>
          <a:p>
            <a:pPr>
              <a:lnSpc>
                <a:spcPct val="100000"/>
              </a:lnSpc>
            </a:pPr>
            <a:r>
              <a:rPr lang="en-US" sz="1690">
                <a:solidFill>
                  <a:srgbClr val="000000"/>
                </a:solidFill>
                <a:latin typeface="Arial"/>
                <a:ea typeface="+mn-ea"/>
              </a:rPr>
              <a:t>Tittelen på mitt foredrag er Hvorfor trenger vi så høy nøyaktighet?</a:t>
            </a:r>
            <a:endParaRPr/>
          </a:p>
          <a:p>
            <a:pPr>
              <a:lnSpc>
                <a:spcPct val="100000"/>
              </a:lnSpc>
            </a:pPr>
            <a:r>
              <a:rPr lang="en-US" sz="1690">
                <a:solidFill>
                  <a:srgbClr val="000000"/>
                </a:solidFill>
                <a:latin typeface="Arial"/>
                <a:ea typeface="+mn-ea"/>
              </a:rPr>
              <a:t>Bakgrunnen for foredraget er egentlig neste foredrag av Martin Øen</a:t>
            </a:r>
            <a:endParaRPr/>
          </a:p>
          <a:p>
            <a:pPr>
              <a:lnSpc>
                <a:spcPct val="100000"/>
              </a:lnSpc>
            </a:pPr>
            <a:r>
              <a:rPr lang="en-US" sz="1690">
                <a:solidFill>
                  <a:srgbClr val="000000"/>
                </a:solidFill>
                <a:latin typeface="Arial"/>
                <a:ea typeface="+mn-ea"/>
              </a:rPr>
              <a:t>fra Veidekke og vil snakke om byggingen va det nye observatoriet I Ny-Ålesund. </a:t>
            </a:r>
            <a:endParaRPr/>
          </a:p>
          <a:p>
            <a:pPr>
              <a:lnSpc>
                <a:spcPct val="100000"/>
              </a:lnSpc>
            </a:pPr>
            <a:endParaRPr/>
          </a:p>
          <a:p>
            <a:pPr>
              <a:lnSpc>
                <a:spcPct val="100000"/>
              </a:lnSpc>
            </a:pPr>
            <a:r>
              <a:rPr lang="en-US" sz="1690">
                <a:solidFill>
                  <a:srgbClr val="000000"/>
                </a:solidFill>
                <a:latin typeface="Arial"/>
                <a:ea typeface="+mn-ea"/>
              </a:rPr>
              <a:t>Jeg antar at han vil snakke om de meget strenge kravene til nøyaktighet og stabilitet som var knyttet til dette annlegsarbeidet.</a:t>
            </a:r>
            <a:endParaRPr/>
          </a:p>
          <a:p>
            <a:pPr>
              <a:lnSpc>
                <a:spcPct val="100000"/>
              </a:lnSpc>
            </a:pPr>
            <a:endParaRPr/>
          </a:p>
          <a:p>
            <a:pPr>
              <a:lnSpc>
                <a:spcPct val="100000"/>
              </a:lnSpc>
            </a:pPr>
            <a:r>
              <a:rPr lang="en-US" sz="1690">
                <a:solidFill>
                  <a:srgbClr val="000000"/>
                </a:solidFill>
                <a:latin typeface="Arial"/>
                <a:ea typeface="+mn-ea"/>
              </a:rPr>
              <a:t>Jeg vil prøve å sette disse kravene inn I en sammenheng, både </a:t>
            </a:r>
            <a:endParaRPr/>
          </a:p>
          <a:p>
            <a:pPr>
              <a:lnSpc>
                <a:spcPct val="100000"/>
              </a:lnSpc>
            </a:pPr>
            <a:r>
              <a:rPr lang="en-US" sz="1690">
                <a:solidFill>
                  <a:srgbClr val="000000"/>
                </a:solidFill>
                <a:latin typeface="Arial"/>
                <a:ea typeface="+mn-ea"/>
              </a:rPr>
              <a:t>Forskningsmessig, vitenskaplig og internasjonale sammenheng.</a:t>
            </a:r>
            <a:endParaRPr/>
          </a:p>
          <a:p>
            <a:pPr>
              <a:lnSpc>
                <a:spcPct val="100000"/>
              </a:lnSpc>
            </a:pPr>
            <a:endParaRPr/>
          </a:p>
          <a:p>
            <a:pPr>
              <a:lnSpc>
                <a:spcPct val="100000"/>
              </a:lnSpc>
            </a:pPr>
            <a:r>
              <a:rPr lang="en-US" sz="1690">
                <a:solidFill>
                  <a:srgbClr val="000000"/>
                </a:solidFill>
                <a:latin typeface="Arial"/>
                <a:ea typeface="+mn-ea"/>
              </a:rPr>
              <a:t>Jeg vil også prøve å gi et bilde på hva slags størelser er det vi snakker</a:t>
            </a:r>
            <a:endParaRPr/>
          </a:p>
          <a:p>
            <a:pPr>
              <a:lnSpc>
                <a:spcPct val="100000"/>
              </a:lnSpc>
            </a:pPr>
            <a:r>
              <a:rPr lang="en-US" sz="1690">
                <a:solidFill>
                  <a:srgbClr val="000000"/>
                </a:solidFill>
                <a:latin typeface="Arial"/>
                <a:ea typeface="+mn-ea"/>
              </a:rPr>
              <a:t>Om, hvor stor er en millimeter. Er det noen som kan se millimeteren på bildet over??  </a:t>
            </a:r>
            <a:endParaRPr/>
          </a:p>
        </p:txBody>
      </p:sp>
    </p:spTree>
    <p:extLst>
      <p:ext uri="{BB962C8B-B14F-4D97-AF65-F5344CB8AC3E}">
        <p14:creationId xmlns:p14="http://schemas.microsoft.com/office/powerpoint/2010/main" val="193322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31863" y="1812925"/>
            <a:ext cx="6519863" cy="4891088"/>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In Scandinavia we have  mainly secular motions. Vertically</a:t>
            </a:r>
            <a:r>
              <a:rPr lang="en-US" baseline="0" noProof="0" dirty="0" smtClean="0"/>
              <a:t> the post glacial rebound is dominating with a maximum of 10 mm annually land uplift at the western shore of the Gulf of Bothnia. Horizontally we are drifting northeast with a speed around 25 mm/year. The post glacial rebound has also a horizontal component – Scandinavia is expanding.</a:t>
            </a:r>
            <a:endParaRPr lang="en-US" noProof="0"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3</a:t>
            </a:fld>
            <a:endParaRPr lang="en-US"/>
          </a:p>
        </p:txBody>
      </p:sp>
    </p:spTree>
    <p:extLst>
      <p:ext uri="{BB962C8B-B14F-4D97-AF65-F5344CB8AC3E}">
        <p14:creationId xmlns:p14="http://schemas.microsoft.com/office/powerpoint/2010/main" val="180673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In Iceland we have all kinds of</a:t>
            </a:r>
            <a:r>
              <a:rPr lang="en-US" baseline="0" noProof="0" dirty="0" smtClean="0"/>
              <a:t> secular and non-secular motions. It is difficult monitoring all these motions and also difficult to make models describing these deformations that vary in both space and time.</a:t>
            </a:r>
            <a:endParaRPr lang="en-US" noProof="0"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4</a:t>
            </a:fld>
            <a:endParaRPr lang="en-US"/>
          </a:p>
        </p:txBody>
      </p:sp>
    </p:spTree>
    <p:extLst>
      <p:ext uri="{BB962C8B-B14F-4D97-AF65-F5344CB8AC3E}">
        <p14:creationId xmlns:p14="http://schemas.microsoft.com/office/powerpoint/2010/main" val="37389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5</a:t>
            </a:fld>
            <a:endParaRPr lang="en-US"/>
          </a:p>
        </p:txBody>
      </p:sp>
    </p:spTree>
    <p:extLst>
      <p:ext uri="{BB962C8B-B14F-4D97-AF65-F5344CB8AC3E}">
        <p14:creationId xmlns:p14="http://schemas.microsoft.com/office/powerpoint/2010/main" val="159779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An</a:t>
            </a:r>
            <a:r>
              <a:rPr lang="en-US" baseline="0" noProof="0" dirty="0" smtClean="0"/>
              <a:t> important part of the project has been trying to clarify the vocabulary.</a:t>
            </a:r>
          </a:p>
          <a:p>
            <a:endParaRPr lang="nb-NO"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6</a:t>
            </a:fld>
            <a:endParaRPr lang="en-US"/>
          </a:p>
        </p:txBody>
      </p:sp>
    </p:spTree>
    <p:extLst>
      <p:ext uri="{BB962C8B-B14F-4D97-AF65-F5344CB8AC3E}">
        <p14:creationId xmlns:p14="http://schemas.microsoft.com/office/powerpoint/2010/main" val="357543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7</a:t>
            </a:fld>
            <a:endParaRPr lang="en-US"/>
          </a:p>
        </p:txBody>
      </p:sp>
    </p:spTree>
    <p:extLst>
      <p:ext uri="{BB962C8B-B14F-4D97-AF65-F5344CB8AC3E}">
        <p14:creationId xmlns:p14="http://schemas.microsoft.com/office/powerpoint/2010/main" val="230214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8400" y="1243013"/>
            <a:ext cx="4460875" cy="3346450"/>
          </a:xfrm>
          <a:prstGeom prst="rect">
            <a:avLst/>
          </a:prstGeom>
          <a:noFill/>
          <a:ln w="12700">
            <a:solidFill>
              <a:prstClr val="black"/>
            </a:solidFill>
          </a:ln>
        </p:spPr>
      </p:sp>
      <p:sp>
        <p:nvSpPr>
          <p:cNvPr id="3" name="Plassholder for notater 2"/>
          <p:cNvSpPr>
            <a:spLocks noGrp="1"/>
          </p:cNvSpPr>
          <p:nvPr>
            <p:ph type="body" idx="1"/>
          </p:nvPr>
        </p:nvSpPr>
        <p:spPr/>
        <p:txBody>
          <a:bodyPr/>
          <a:lstStyle/>
          <a:p>
            <a:r>
              <a:rPr lang="en-US" noProof="0" dirty="0" smtClean="0"/>
              <a:t>PPP and double difference</a:t>
            </a:r>
            <a:r>
              <a:rPr lang="en-US" baseline="0" noProof="0" dirty="0" smtClean="0"/>
              <a:t> techniques work very well in a DRF. Also RTK works well, and give you coordinates in current epoch if your stations are updated. Positioning relative to local markers gives a time tagging in accordance with the local markers time stamp.</a:t>
            </a:r>
            <a:endParaRPr lang="en-US" noProof="0" dirty="0"/>
          </a:p>
        </p:txBody>
      </p:sp>
      <p:sp>
        <p:nvSpPr>
          <p:cNvPr id="4" name="Plassholder for lysbildenummer 3"/>
          <p:cNvSpPr>
            <a:spLocks noGrp="1"/>
          </p:cNvSpPr>
          <p:nvPr>
            <p:ph type="sldNum" idx="10"/>
          </p:nvPr>
        </p:nvSpPr>
        <p:spPr/>
        <p:txBody>
          <a:bodyPr/>
          <a:lstStyle/>
          <a:p>
            <a:pPr algn="r"/>
            <a:fld id="{07A2D207-08C4-42AD-85D3-663283D6D6DB}" type="slidenum">
              <a:rPr lang="en-US" sz="1400" smtClean="0">
                <a:latin typeface="Times New Roman"/>
              </a:rPr>
              <a:t>8</a:t>
            </a:fld>
            <a:endParaRPr lang="en-US"/>
          </a:p>
        </p:txBody>
      </p:sp>
    </p:spTree>
    <p:extLst>
      <p:ext uri="{BB962C8B-B14F-4D97-AF65-F5344CB8AC3E}">
        <p14:creationId xmlns:p14="http://schemas.microsoft.com/office/powerpoint/2010/main" val="217048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239838"/>
            <a:ext cx="4464050" cy="3349625"/>
          </a:xfrm>
          <a:prstGeom prst="rect">
            <a:avLst/>
          </a:prstGeom>
          <a:noFill/>
          <a:ln w="12700">
            <a:solidFill>
              <a:prstClr val="black"/>
            </a:solidFill>
          </a:ln>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idx="10"/>
          </p:nvPr>
        </p:nvSpPr>
        <p:spPr/>
        <p:txBody>
          <a:bodyPr/>
          <a:lstStyle/>
          <a:p>
            <a:pPr algn="r"/>
            <a:fld id="{FE8B0411-A4B4-4CA0-A815-D2A79FFDB5C5}" type="slidenum">
              <a:rPr lang="en-US" sz="1400" smtClean="0">
                <a:latin typeface="Times New Roman"/>
              </a:rPr>
              <a:t>9</a:t>
            </a:fld>
            <a:endParaRPr lang="en-US"/>
          </a:p>
        </p:txBody>
      </p:sp>
    </p:spTree>
    <p:extLst>
      <p:ext uri="{BB962C8B-B14F-4D97-AF65-F5344CB8AC3E}">
        <p14:creationId xmlns:p14="http://schemas.microsoft.com/office/powerpoint/2010/main" val="125390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33"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36"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37"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38"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40"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41"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42" name="Bilde 41"/>
          <p:cNvPicPr/>
          <p:nvPr/>
        </p:nvPicPr>
        <p:blipFill>
          <a:blip r:embed="rId2"/>
          <a:stretch>
            <a:fillRect/>
          </a:stretch>
        </p:blipFill>
        <p:spPr>
          <a:xfrm>
            <a:off x="2702160" y="1604520"/>
            <a:ext cx="3738690" cy="3977280"/>
          </a:xfrm>
          <a:prstGeom prst="rect">
            <a:avLst/>
          </a:prstGeom>
          <a:ln>
            <a:noFill/>
          </a:ln>
        </p:spPr>
      </p:pic>
      <p:pic>
        <p:nvPicPr>
          <p:cNvPr id="43" name="Bilde 42"/>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53"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55"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57"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58"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62"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63"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64"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1"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66"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67"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68"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70"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71"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72"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74"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75"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78"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79"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80"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82"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83"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84" name="Bilde 83"/>
          <p:cNvPicPr/>
          <p:nvPr/>
        </p:nvPicPr>
        <p:blipFill>
          <a:blip r:embed="rId2"/>
          <a:stretch>
            <a:fillRect/>
          </a:stretch>
        </p:blipFill>
        <p:spPr>
          <a:xfrm>
            <a:off x="2702160" y="1604520"/>
            <a:ext cx="3738690" cy="3977280"/>
          </a:xfrm>
          <a:prstGeom prst="rect">
            <a:avLst/>
          </a:prstGeom>
          <a:ln>
            <a:noFill/>
          </a:ln>
        </p:spPr>
      </p:pic>
      <p:pic>
        <p:nvPicPr>
          <p:cNvPr id="85" name="Bilde 84"/>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95"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97"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100"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3"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2"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05"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106"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08"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109"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10"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12"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13"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14"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16"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117"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19"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20"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21"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122"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125"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126" name="Bilde 125"/>
          <p:cNvPicPr/>
          <p:nvPr/>
        </p:nvPicPr>
        <p:blipFill>
          <a:blip r:embed="rId2"/>
          <a:stretch>
            <a:fillRect/>
          </a:stretch>
        </p:blipFill>
        <p:spPr>
          <a:xfrm>
            <a:off x="2702160" y="1604520"/>
            <a:ext cx="3738690" cy="3977280"/>
          </a:xfrm>
          <a:prstGeom prst="rect">
            <a:avLst/>
          </a:prstGeom>
          <a:ln>
            <a:noFill/>
          </a:ln>
        </p:spPr>
      </p:pic>
      <p:pic>
        <p:nvPicPr>
          <p:cNvPr id="127" name="Bilde 126"/>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37"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39"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16"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41"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142"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4"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46"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47"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148"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50"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151"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52"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54"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55"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56"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58"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159"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61"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162"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163"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164"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166"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167"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168" name="Bilde 167"/>
          <p:cNvPicPr/>
          <p:nvPr/>
        </p:nvPicPr>
        <p:blipFill>
          <a:blip r:embed="rId2"/>
          <a:stretch>
            <a:fillRect/>
          </a:stretch>
        </p:blipFill>
        <p:spPr>
          <a:xfrm>
            <a:off x="2702160" y="1604520"/>
            <a:ext cx="3738690" cy="3977280"/>
          </a:xfrm>
          <a:prstGeom prst="rect">
            <a:avLst/>
          </a:prstGeom>
          <a:ln>
            <a:noFill/>
          </a:ln>
        </p:spPr>
      </p:pic>
      <p:pic>
        <p:nvPicPr>
          <p:cNvPr id="169" name="Bilde 168"/>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0"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21"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23"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25"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226"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8"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30"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31"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232"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34"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235"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36"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38"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39"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40"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42"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243"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45"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46"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47"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248"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50"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251"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252" name="Bilde 251"/>
          <p:cNvPicPr/>
          <p:nvPr/>
        </p:nvPicPr>
        <p:blipFill>
          <a:blip r:embed="rId2"/>
          <a:stretch>
            <a:fillRect/>
          </a:stretch>
        </p:blipFill>
        <p:spPr>
          <a:xfrm>
            <a:off x="2702160" y="1604520"/>
            <a:ext cx="3738690" cy="3977280"/>
          </a:xfrm>
          <a:prstGeom prst="rect">
            <a:avLst/>
          </a:prstGeom>
          <a:ln>
            <a:noFill/>
          </a:ln>
        </p:spPr>
      </p:pic>
      <p:pic>
        <p:nvPicPr>
          <p:cNvPr id="253" name="Bilde 252"/>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2"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63" name="PlaceHolder 2"/>
          <p:cNvSpPr>
            <a:spLocks noGrp="1"/>
          </p:cNvSpPr>
          <p:nvPr>
            <p:ph type="subTitle"/>
          </p:nvPr>
        </p:nvSpPr>
        <p:spPr>
          <a:xfrm>
            <a:off x="457110" y="1604520"/>
            <a:ext cx="8229330" cy="3977640"/>
          </a:xfrm>
          <a:prstGeom prst="rect">
            <a:avLst/>
          </a:prstGeom>
        </p:spPr>
        <p:txBody>
          <a:bodyPr lIns="0" tIns="0" rIns="0" bIns="0" anchor="ctr"/>
          <a:lstStyle/>
          <a:p>
            <a:pPr algn="ct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65" name="PlaceHolder 2"/>
          <p:cNvSpPr>
            <a:spLocks noGrp="1"/>
          </p:cNvSpPr>
          <p:nvPr>
            <p:ph type="body"/>
          </p:nvPr>
        </p:nvSpPr>
        <p:spPr>
          <a:xfrm>
            <a:off x="457110" y="1604520"/>
            <a:ext cx="8229330" cy="3977280"/>
          </a:xfrm>
          <a:prstGeom prst="rect">
            <a:avLst/>
          </a:prstGeom>
        </p:spPr>
        <p:txBody>
          <a:bodyPr lIns="0" tIns="0" rIns="0" bIns="0"/>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67"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268" name="PlaceHolder 3"/>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0" name="PlaceHolder 1"/>
          <p:cNvSpPr>
            <a:spLocks noGrp="1"/>
          </p:cNvSpPr>
          <p:nvPr>
            <p:ph type="subTitle"/>
          </p:nvPr>
        </p:nvSpPr>
        <p:spPr>
          <a:xfrm>
            <a:off x="457110" y="273600"/>
            <a:ext cx="8229330" cy="5308200"/>
          </a:xfrm>
          <a:prstGeom prst="rect">
            <a:avLst/>
          </a:prstGeom>
        </p:spPr>
        <p:txBody>
          <a:bodyPr lIns="0" tIns="0" rIns="0" bIns="0" anchor="ctr"/>
          <a:lstStyle/>
          <a:p>
            <a:pPr algn="ct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72"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73"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274"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76"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277"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78"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80"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81"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82"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1" name="PlaceHolder 3"/>
          <p:cNvSpPr>
            <a:spLocks noGrp="1"/>
          </p:cNvSpPr>
          <p:nvPr>
            <p:ph type="body"/>
          </p:nvPr>
        </p:nvSpPr>
        <p:spPr>
          <a:xfrm>
            <a:off x="457110" y="3682080"/>
            <a:ext cx="4015710" cy="1896840"/>
          </a:xfrm>
          <a:prstGeom prst="rect">
            <a:avLst/>
          </a:prstGeom>
        </p:spPr>
        <p:txBody>
          <a:bodyPr lIns="0" tIns="0" rIns="0" bIns="0"/>
          <a:lstStyle/>
          <a:p>
            <a:endParaRPr/>
          </a:p>
        </p:txBody>
      </p:sp>
      <p:sp>
        <p:nvSpPr>
          <p:cNvPr id="22" name="PlaceHolder 4"/>
          <p:cNvSpPr>
            <a:spLocks noGrp="1"/>
          </p:cNvSpPr>
          <p:nvPr>
            <p:ph type="body"/>
          </p:nvPr>
        </p:nvSpPr>
        <p:spPr>
          <a:xfrm>
            <a:off x="4673970" y="1604520"/>
            <a:ext cx="4015710" cy="3977280"/>
          </a:xfrm>
          <a:prstGeom prst="rect">
            <a:avLst/>
          </a:prstGeom>
        </p:spPr>
        <p:txBody>
          <a:bodyPr lIns="0" tIns="0" rIns="0" bIns="0"/>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84" name="PlaceHolder 2"/>
          <p:cNvSpPr>
            <a:spLocks noGrp="1"/>
          </p:cNvSpPr>
          <p:nvPr>
            <p:ph type="body"/>
          </p:nvPr>
        </p:nvSpPr>
        <p:spPr>
          <a:xfrm>
            <a:off x="457110" y="1604520"/>
            <a:ext cx="8229330" cy="1896840"/>
          </a:xfrm>
          <a:prstGeom prst="rect">
            <a:avLst/>
          </a:prstGeom>
        </p:spPr>
        <p:txBody>
          <a:bodyPr lIns="0" tIns="0" rIns="0" bIns="0"/>
          <a:lstStyle/>
          <a:p>
            <a:endParaRPr/>
          </a:p>
        </p:txBody>
      </p:sp>
      <p:sp>
        <p:nvSpPr>
          <p:cNvPr id="285" name="PlaceHolder 3"/>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87"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88"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89" name="PlaceHolder 4"/>
          <p:cNvSpPr>
            <a:spLocks noGrp="1"/>
          </p:cNvSpPr>
          <p:nvPr>
            <p:ph type="body"/>
          </p:nvPr>
        </p:nvSpPr>
        <p:spPr>
          <a:xfrm>
            <a:off x="4673970" y="3682080"/>
            <a:ext cx="4015710" cy="1896840"/>
          </a:xfrm>
          <a:prstGeom prst="rect">
            <a:avLst/>
          </a:prstGeom>
        </p:spPr>
        <p:txBody>
          <a:bodyPr lIns="0" tIns="0" rIns="0" bIns="0"/>
          <a:lstStyle/>
          <a:p>
            <a:endParaRPr/>
          </a:p>
        </p:txBody>
      </p:sp>
      <p:sp>
        <p:nvSpPr>
          <p:cNvPr id="290" name="PlaceHolder 5"/>
          <p:cNvSpPr>
            <a:spLocks noGrp="1"/>
          </p:cNvSpPr>
          <p:nvPr>
            <p:ph type="body"/>
          </p:nvPr>
        </p:nvSpPr>
        <p:spPr>
          <a:xfrm>
            <a:off x="457110" y="3682080"/>
            <a:ext cx="4015710" cy="1896840"/>
          </a:xfrm>
          <a:prstGeom prst="rect">
            <a:avLst/>
          </a:prstGeom>
        </p:spPr>
        <p:txBody>
          <a:bodyPr lIns="0" tIns="0" rIns="0" bIns="0"/>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92" name="PlaceHolder 2"/>
          <p:cNvSpPr>
            <a:spLocks noGrp="1"/>
          </p:cNvSpPr>
          <p:nvPr>
            <p:ph type="body"/>
          </p:nvPr>
        </p:nvSpPr>
        <p:spPr>
          <a:xfrm>
            <a:off x="457110" y="1604520"/>
            <a:ext cx="8229330" cy="3977280"/>
          </a:xfrm>
          <a:prstGeom prst="rect">
            <a:avLst/>
          </a:prstGeom>
        </p:spPr>
        <p:txBody>
          <a:bodyPr lIns="0" tIns="0" rIns="0" bIns="0"/>
          <a:lstStyle/>
          <a:p>
            <a:endParaRPr/>
          </a:p>
        </p:txBody>
      </p:sp>
      <p:sp>
        <p:nvSpPr>
          <p:cNvPr id="293" name="PlaceHolder 3"/>
          <p:cNvSpPr>
            <a:spLocks noGrp="1"/>
          </p:cNvSpPr>
          <p:nvPr>
            <p:ph type="body"/>
          </p:nvPr>
        </p:nvSpPr>
        <p:spPr>
          <a:xfrm>
            <a:off x="457110" y="1604520"/>
            <a:ext cx="8229330" cy="3977280"/>
          </a:xfrm>
          <a:prstGeom prst="rect">
            <a:avLst/>
          </a:prstGeom>
        </p:spPr>
        <p:txBody>
          <a:bodyPr lIns="0" tIns="0" rIns="0" bIns="0"/>
          <a:lstStyle/>
          <a:p>
            <a:endParaRPr/>
          </a:p>
        </p:txBody>
      </p:sp>
      <p:pic>
        <p:nvPicPr>
          <p:cNvPr id="294" name="Bilde 293"/>
          <p:cNvPicPr/>
          <p:nvPr/>
        </p:nvPicPr>
        <p:blipFill>
          <a:blip r:embed="rId2"/>
          <a:stretch>
            <a:fillRect/>
          </a:stretch>
        </p:blipFill>
        <p:spPr>
          <a:xfrm>
            <a:off x="2702160" y="1604520"/>
            <a:ext cx="3738690" cy="3977280"/>
          </a:xfrm>
          <a:prstGeom prst="rect">
            <a:avLst/>
          </a:prstGeom>
          <a:ln>
            <a:noFill/>
          </a:ln>
        </p:spPr>
      </p:pic>
      <p:pic>
        <p:nvPicPr>
          <p:cNvPr id="295" name="Bilde 294"/>
          <p:cNvPicPr/>
          <p:nvPr/>
        </p:nvPicPr>
        <p:blipFill>
          <a:blip r:embed="rId2"/>
          <a:stretch>
            <a:fillRect/>
          </a:stretch>
        </p:blipFill>
        <p:spPr>
          <a:xfrm>
            <a:off x="2702160" y="1604520"/>
            <a:ext cx="3738690" cy="3977280"/>
          </a:xfrm>
          <a:prstGeom prst="rect">
            <a:avLst/>
          </a:prstGeom>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110" y="1604520"/>
            <a:ext cx="4015710" cy="3977280"/>
          </a:xfrm>
          <a:prstGeom prst="rect">
            <a:avLst/>
          </a:prstGeom>
        </p:spPr>
        <p:txBody>
          <a:bodyPr lIns="0" tIns="0" rIns="0" bIns="0"/>
          <a:lstStyle/>
          <a:p>
            <a:endParaRPr/>
          </a:p>
        </p:txBody>
      </p:sp>
      <p:sp>
        <p:nvSpPr>
          <p:cNvPr id="25"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26" name="PlaceHolder 4"/>
          <p:cNvSpPr>
            <a:spLocks noGrp="1"/>
          </p:cNvSpPr>
          <p:nvPr>
            <p:ph type="body"/>
          </p:nvPr>
        </p:nvSpPr>
        <p:spPr>
          <a:xfrm>
            <a:off x="4673970" y="3682080"/>
            <a:ext cx="401571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110" y="273600"/>
            <a:ext cx="8229330" cy="1145160"/>
          </a:xfrm>
          <a:prstGeom prst="rect">
            <a:avLst/>
          </a:prstGeom>
        </p:spPr>
        <p:txBody>
          <a:bodyPr lIns="0" tIns="0" rIns="0" bIns="0" anchor="ctr"/>
          <a:lstStyle/>
          <a:p>
            <a:pPr algn="ctr"/>
            <a:endParaRPr/>
          </a:p>
        </p:txBody>
      </p:sp>
      <p:sp>
        <p:nvSpPr>
          <p:cNvPr id="28" name="PlaceHolder 2"/>
          <p:cNvSpPr>
            <a:spLocks noGrp="1"/>
          </p:cNvSpPr>
          <p:nvPr>
            <p:ph type="body"/>
          </p:nvPr>
        </p:nvSpPr>
        <p:spPr>
          <a:xfrm>
            <a:off x="457110" y="1604520"/>
            <a:ext cx="4015710" cy="1896840"/>
          </a:xfrm>
          <a:prstGeom prst="rect">
            <a:avLst/>
          </a:prstGeom>
        </p:spPr>
        <p:txBody>
          <a:bodyPr lIns="0" tIns="0" rIns="0" bIns="0"/>
          <a:lstStyle/>
          <a:p>
            <a:endParaRPr/>
          </a:p>
        </p:txBody>
      </p:sp>
      <p:sp>
        <p:nvSpPr>
          <p:cNvPr id="29" name="PlaceHolder 3"/>
          <p:cNvSpPr>
            <a:spLocks noGrp="1"/>
          </p:cNvSpPr>
          <p:nvPr>
            <p:ph type="body"/>
          </p:nvPr>
        </p:nvSpPr>
        <p:spPr>
          <a:xfrm>
            <a:off x="4673970" y="1604520"/>
            <a:ext cx="4015710" cy="1896840"/>
          </a:xfrm>
          <a:prstGeom prst="rect">
            <a:avLst/>
          </a:prstGeom>
        </p:spPr>
        <p:txBody>
          <a:bodyPr lIns="0" tIns="0" rIns="0" bIns="0"/>
          <a:lstStyle/>
          <a:p>
            <a:endParaRPr/>
          </a:p>
        </p:txBody>
      </p:sp>
      <p:sp>
        <p:nvSpPr>
          <p:cNvPr id="30" name="PlaceHolder 4"/>
          <p:cNvSpPr>
            <a:spLocks noGrp="1"/>
          </p:cNvSpPr>
          <p:nvPr>
            <p:ph type="body"/>
          </p:nvPr>
        </p:nvSpPr>
        <p:spPr>
          <a:xfrm>
            <a:off x="457110" y="3682080"/>
            <a:ext cx="822933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w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w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wm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4.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0" name="CustomShape 1"/>
          <p:cNvSpPr/>
          <p:nvPr/>
        </p:nvSpPr>
        <p:spPr>
          <a:xfrm>
            <a:off x="3242970" y="360"/>
            <a:ext cx="5247990" cy="82440"/>
          </a:xfrm>
          <a:prstGeom prst="rect">
            <a:avLst/>
          </a:prstGeom>
          <a:gradFill>
            <a:gsLst>
              <a:gs pos="0">
                <a:srgbClr val="008B39"/>
              </a:gs>
              <a:gs pos="100000">
                <a:srgbClr val="9CC52D"/>
              </a:gs>
            </a:gsLst>
            <a:lin ang="0"/>
          </a:gradFill>
          <a:ln>
            <a:noFill/>
          </a:ln>
        </p:spPr>
      </p:sp>
      <p:sp>
        <p:nvSpPr>
          <p:cNvPr id="11" name="CustomShape 2"/>
          <p:cNvSpPr/>
          <p:nvPr/>
        </p:nvSpPr>
        <p:spPr>
          <a:xfrm>
            <a:off x="270" y="6753960"/>
            <a:ext cx="9138960" cy="96840"/>
          </a:xfrm>
          <a:prstGeom prst="rect">
            <a:avLst/>
          </a:prstGeom>
          <a:gradFill>
            <a:gsLst>
              <a:gs pos="0">
                <a:srgbClr val="0092C9"/>
              </a:gs>
              <a:gs pos="100000">
                <a:srgbClr val="192243"/>
              </a:gs>
            </a:gsLst>
            <a:lin ang="0"/>
          </a:gradFill>
          <a:ln>
            <a:noFill/>
          </a:ln>
        </p:spPr>
      </p:sp>
      <p:sp>
        <p:nvSpPr>
          <p:cNvPr id="2" name="CustomShape 3"/>
          <p:cNvSpPr/>
          <p:nvPr/>
        </p:nvSpPr>
        <p:spPr>
          <a:xfrm>
            <a:off x="3242970" y="360"/>
            <a:ext cx="5247990" cy="82440"/>
          </a:xfrm>
          <a:prstGeom prst="rect">
            <a:avLst/>
          </a:prstGeom>
          <a:gradFill>
            <a:gsLst>
              <a:gs pos="0">
                <a:srgbClr val="008B39"/>
              </a:gs>
              <a:gs pos="100000">
                <a:srgbClr val="9CC52D"/>
              </a:gs>
            </a:gsLst>
            <a:lin ang="0"/>
          </a:gradFill>
          <a:ln>
            <a:noFill/>
          </a:ln>
        </p:spPr>
      </p:sp>
      <p:sp>
        <p:nvSpPr>
          <p:cNvPr id="3" name="CustomShape 4"/>
          <p:cNvSpPr/>
          <p:nvPr/>
        </p:nvSpPr>
        <p:spPr>
          <a:xfrm>
            <a:off x="270" y="6753960"/>
            <a:ext cx="9138960" cy="96840"/>
          </a:xfrm>
          <a:prstGeom prst="rect">
            <a:avLst/>
          </a:prstGeom>
          <a:gradFill>
            <a:gsLst>
              <a:gs pos="0">
                <a:srgbClr val="0092C9"/>
              </a:gs>
              <a:gs pos="100000">
                <a:srgbClr val="192243"/>
              </a:gs>
            </a:gsLst>
            <a:lin ang="0"/>
          </a:gradFill>
          <a:ln>
            <a:noFill/>
          </a:ln>
        </p:spPr>
      </p:sp>
      <p:pic>
        <p:nvPicPr>
          <p:cNvPr id="4" name="Bilde 120"/>
          <p:cNvPicPr/>
          <p:nvPr/>
        </p:nvPicPr>
        <p:blipFill>
          <a:blip r:embed="rId15"/>
          <a:stretch>
            <a:fillRect/>
          </a:stretch>
        </p:blipFill>
        <p:spPr>
          <a:xfrm>
            <a:off x="574290" y="538200"/>
            <a:ext cx="1980720" cy="1494000"/>
          </a:xfrm>
          <a:prstGeom prst="rect">
            <a:avLst/>
          </a:prstGeom>
          <a:ln>
            <a:noFill/>
          </a:ln>
        </p:spPr>
      </p:pic>
      <p:pic>
        <p:nvPicPr>
          <p:cNvPr id="5" name="Bilde 122"/>
          <p:cNvPicPr/>
          <p:nvPr/>
        </p:nvPicPr>
        <p:blipFill>
          <a:blip r:embed="rId15"/>
          <a:stretch>
            <a:fillRect/>
          </a:stretch>
        </p:blipFill>
        <p:spPr>
          <a:xfrm>
            <a:off x="574290" y="538200"/>
            <a:ext cx="1980720" cy="1494000"/>
          </a:xfrm>
          <a:prstGeom prst="rect">
            <a:avLst/>
          </a:prstGeom>
          <a:ln>
            <a:noFill/>
          </a:ln>
        </p:spPr>
      </p:pic>
      <p:sp>
        <p:nvSpPr>
          <p:cNvPr id="6" name="CustomShape 5"/>
          <p:cNvSpPr/>
          <p:nvPr/>
        </p:nvSpPr>
        <p:spPr>
          <a:xfrm>
            <a:off x="270" y="2746080"/>
            <a:ext cx="9138960" cy="4012200"/>
          </a:xfrm>
          <a:prstGeom prst="rect">
            <a:avLst/>
          </a:prstGeom>
          <a:noFill/>
          <a:ln>
            <a:noFill/>
          </a:ln>
        </p:spPr>
      </p:sp>
      <p:sp>
        <p:nvSpPr>
          <p:cNvPr id="7" name="PlaceHolder 6"/>
          <p:cNvSpPr>
            <a:spLocks noGrp="1"/>
          </p:cNvSpPr>
          <p:nvPr>
            <p:ph type="title"/>
          </p:nvPr>
        </p:nvSpPr>
        <p:spPr>
          <a:xfrm>
            <a:off x="457110" y="273600"/>
            <a:ext cx="8229060" cy="1144800"/>
          </a:xfrm>
          <a:prstGeom prst="rect">
            <a:avLst/>
          </a:prstGeom>
        </p:spPr>
        <p:txBody>
          <a:bodyPr lIns="0" tIns="0" rIns="0" bIns="0" anchor="ctr"/>
          <a:lstStyle/>
          <a:p>
            <a:r>
              <a:rPr lang="en-US">
                <a:latin typeface="Arial"/>
              </a:rPr>
              <a:t>Click to edit the title text format</a:t>
            </a:r>
            <a:endParaRPr/>
          </a:p>
        </p:txBody>
      </p:sp>
      <p:sp>
        <p:nvSpPr>
          <p:cNvPr id="8" name="PlaceHolder 7"/>
          <p:cNvSpPr>
            <a:spLocks noGrp="1"/>
          </p:cNvSpPr>
          <p:nvPr>
            <p:ph type="body"/>
          </p:nvPr>
        </p:nvSpPr>
        <p:spPr>
          <a:xfrm>
            <a:off x="457110" y="1604520"/>
            <a:ext cx="401544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
        <p:nvSpPr>
          <p:cNvPr id="9" name="PlaceHolder 8"/>
          <p:cNvSpPr>
            <a:spLocks noGrp="1"/>
          </p:cNvSpPr>
          <p:nvPr>
            <p:ph type="body"/>
          </p:nvPr>
        </p:nvSpPr>
        <p:spPr>
          <a:xfrm>
            <a:off x="4673970" y="1604520"/>
            <a:ext cx="401544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44" name="CustomShape 1"/>
          <p:cNvSpPr/>
          <p:nvPr/>
        </p:nvSpPr>
        <p:spPr>
          <a:xfrm>
            <a:off x="3242970" y="360"/>
            <a:ext cx="5250420" cy="85680"/>
          </a:xfrm>
          <a:prstGeom prst="rect">
            <a:avLst/>
          </a:prstGeom>
          <a:gradFill>
            <a:gsLst>
              <a:gs pos="0">
                <a:srgbClr val="008B39"/>
              </a:gs>
              <a:gs pos="100000">
                <a:srgbClr val="9CC52D"/>
              </a:gs>
            </a:gsLst>
            <a:lin ang="0"/>
          </a:gradFill>
          <a:ln>
            <a:noFill/>
          </a:ln>
        </p:spPr>
      </p:sp>
      <p:sp>
        <p:nvSpPr>
          <p:cNvPr id="45" name="CustomShape 2"/>
          <p:cNvSpPr/>
          <p:nvPr/>
        </p:nvSpPr>
        <p:spPr>
          <a:xfrm>
            <a:off x="0" y="6753960"/>
            <a:ext cx="9141660" cy="100080"/>
          </a:xfrm>
          <a:prstGeom prst="rect">
            <a:avLst/>
          </a:prstGeom>
          <a:gradFill>
            <a:gsLst>
              <a:gs pos="0">
                <a:srgbClr val="0092C9"/>
              </a:gs>
              <a:gs pos="100000">
                <a:srgbClr val="192243"/>
              </a:gs>
            </a:gsLst>
            <a:lin ang="0"/>
          </a:gradFill>
          <a:ln>
            <a:noFill/>
          </a:ln>
        </p:spPr>
      </p:sp>
      <p:sp>
        <p:nvSpPr>
          <p:cNvPr id="46" name="CustomShape 3"/>
          <p:cNvSpPr/>
          <p:nvPr/>
        </p:nvSpPr>
        <p:spPr>
          <a:xfrm>
            <a:off x="3242970" y="360"/>
            <a:ext cx="5250420" cy="85680"/>
          </a:xfrm>
          <a:prstGeom prst="rect">
            <a:avLst/>
          </a:prstGeom>
          <a:gradFill>
            <a:gsLst>
              <a:gs pos="0">
                <a:srgbClr val="008B39"/>
              </a:gs>
              <a:gs pos="100000">
                <a:srgbClr val="9CC52D"/>
              </a:gs>
            </a:gsLst>
            <a:lin ang="0"/>
          </a:gradFill>
          <a:ln>
            <a:noFill/>
          </a:ln>
        </p:spPr>
      </p:sp>
      <p:sp>
        <p:nvSpPr>
          <p:cNvPr id="47" name="CustomShape 4"/>
          <p:cNvSpPr/>
          <p:nvPr/>
        </p:nvSpPr>
        <p:spPr>
          <a:xfrm>
            <a:off x="0" y="6753960"/>
            <a:ext cx="9141660" cy="100080"/>
          </a:xfrm>
          <a:prstGeom prst="rect">
            <a:avLst/>
          </a:prstGeom>
          <a:gradFill>
            <a:gsLst>
              <a:gs pos="0">
                <a:srgbClr val="0092C9"/>
              </a:gs>
              <a:gs pos="100000">
                <a:srgbClr val="192243"/>
              </a:gs>
            </a:gsLst>
            <a:lin ang="0"/>
          </a:gradFill>
          <a:ln>
            <a:noFill/>
          </a:ln>
        </p:spPr>
      </p:sp>
      <p:pic>
        <p:nvPicPr>
          <p:cNvPr id="48" name="Bilde 47"/>
          <p:cNvPicPr/>
          <p:nvPr/>
        </p:nvPicPr>
        <p:blipFill>
          <a:blip r:embed="rId15"/>
          <a:stretch>
            <a:fillRect/>
          </a:stretch>
        </p:blipFill>
        <p:spPr>
          <a:xfrm>
            <a:off x="105030" y="6348960"/>
            <a:ext cx="999270" cy="339480"/>
          </a:xfrm>
          <a:prstGeom prst="rect">
            <a:avLst/>
          </a:prstGeom>
          <a:ln>
            <a:noFill/>
          </a:ln>
        </p:spPr>
      </p:pic>
      <p:pic>
        <p:nvPicPr>
          <p:cNvPr id="49" name="Bilde 48"/>
          <p:cNvPicPr/>
          <p:nvPr/>
        </p:nvPicPr>
        <p:blipFill>
          <a:blip r:embed="rId15"/>
          <a:stretch>
            <a:fillRect/>
          </a:stretch>
        </p:blipFill>
        <p:spPr>
          <a:xfrm>
            <a:off x="105030" y="6348960"/>
            <a:ext cx="999270" cy="339480"/>
          </a:xfrm>
          <a:prstGeom prst="rect">
            <a:avLst/>
          </a:prstGeom>
          <a:ln>
            <a:noFill/>
          </a:ln>
        </p:spPr>
      </p:pic>
      <p:sp>
        <p:nvSpPr>
          <p:cNvPr id="50" name="PlaceHolder 5"/>
          <p:cNvSpPr>
            <a:spLocks noGrp="1"/>
          </p:cNvSpPr>
          <p:nvPr>
            <p:ph type="title"/>
          </p:nvPr>
        </p:nvSpPr>
        <p:spPr>
          <a:xfrm>
            <a:off x="457110" y="273600"/>
            <a:ext cx="8229330" cy="1144800"/>
          </a:xfrm>
          <a:prstGeom prst="rect">
            <a:avLst/>
          </a:prstGeom>
        </p:spPr>
        <p:txBody>
          <a:bodyPr lIns="0" tIns="0" rIns="0" bIns="0" anchor="ctr"/>
          <a:lstStyle/>
          <a:p>
            <a:pPr algn="ctr"/>
            <a:r>
              <a:rPr lang="en-US" sz="3300">
                <a:latin typeface="Arial"/>
              </a:rPr>
              <a:t>Click to edit the title text format</a:t>
            </a:r>
            <a:endParaRPr/>
          </a:p>
        </p:txBody>
      </p:sp>
      <p:sp>
        <p:nvSpPr>
          <p:cNvPr id="51" name="PlaceHolder 6"/>
          <p:cNvSpPr>
            <a:spLocks noGrp="1"/>
          </p:cNvSpPr>
          <p:nvPr>
            <p:ph type="body"/>
          </p:nvPr>
        </p:nvSpPr>
        <p:spPr>
          <a:xfrm>
            <a:off x="457110" y="1604520"/>
            <a:ext cx="8229330" cy="3977280"/>
          </a:xfrm>
          <a:prstGeom prst="rect">
            <a:avLst/>
          </a:prstGeom>
        </p:spPr>
        <p:txBody>
          <a:bodyPr lIns="0" tIns="0" rIns="0" bIns="0"/>
          <a:lstStyle/>
          <a:p>
            <a:pPr>
              <a:buSzPct val="45000"/>
              <a:buFont typeface="StarSymbol"/>
              <a:buChar char=""/>
            </a:pPr>
            <a:r>
              <a:rPr lang="en-US" sz="2400">
                <a:latin typeface="Arial"/>
              </a:rPr>
              <a:t>Click to edit the outline text format</a:t>
            </a:r>
            <a:endParaRPr/>
          </a:p>
          <a:p>
            <a:pPr lvl="1">
              <a:buSzPct val="75000"/>
              <a:buFont typeface="StarSymbol"/>
              <a:buChar char=""/>
            </a:pPr>
            <a:r>
              <a:rPr lang="en-US" sz="2100">
                <a:latin typeface="Arial"/>
              </a:rPr>
              <a:t>Second Outline Level</a:t>
            </a:r>
            <a:endParaRPr/>
          </a:p>
          <a:p>
            <a:pPr lvl="2">
              <a:buSzPct val="45000"/>
              <a:buFont typeface="StarSymbol"/>
              <a:buChar char=""/>
            </a:pPr>
            <a:r>
              <a:rPr lang="en-US" sz="1800">
                <a:latin typeface="Arial"/>
              </a:rPr>
              <a:t>Third Outline Level</a:t>
            </a:r>
            <a:endParaRPr/>
          </a:p>
          <a:p>
            <a:pPr lvl="3">
              <a:buSzPct val="75000"/>
              <a:buFont typeface="StarSymbol"/>
              <a:buChar char=""/>
            </a:pPr>
            <a:r>
              <a:rPr lang="en-US" sz="1500">
                <a:latin typeface="Arial"/>
              </a:rPr>
              <a:t>Fourth Outline Level</a:t>
            </a:r>
            <a:endParaRPr/>
          </a:p>
          <a:p>
            <a:pPr lvl="4">
              <a:buSzPct val="45000"/>
              <a:buFont typeface="StarSymbol"/>
              <a:buChar char=""/>
            </a:pPr>
            <a:r>
              <a:rPr lang="en-US" sz="1500">
                <a:latin typeface="Arial"/>
              </a:rPr>
              <a:t>Fifth Outline Level</a:t>
            </a:r>
            <a:endParaRPr/>
          </a:p>
          <a:p>
            <a:pPr lvl="5">
              <a:buSzPct val="45000"/>
              <a:buFont typeface="StarSymbol"/>
              <a:buChar char=""/>
            </a:pPr>
            <a:r>
              <a:rPr lang="en-US" sz="1500">
                <a:latin typeface="Arial"/>
              </a:rPr>
              <a:t>Sixth Outline Level</a:t>
            </a:r>
            <a:endParaRPr/>
          </a:p>
          <a:p>
            <a:pPr lvl="6">
              <a:buSzPct val="45000"/>
              <a:buFont typeface="StarSymbol"/>
              <a:buChar char=""/>
            </a:pPr>
            <a:r>
              <a:rPr lang="en-US" sz="15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86" name="CustomShape 1"/>
          <p:cNvSpPr/>
          <p:nvPr/>
        </p:nvSpPr>
        <p:spPr>
          <a:xfrm>
            <a:off x="3242970" y="0"/>
            <a:ext cx="5246640" cy="81360"/>
          </a:xfrm>
          <a:prstGeom prst="rect">
            <a:avLst/>
          </a:prstGeom>
          <a:gradFill>
            <a:gsLst>
              <a:gs pos="0">
                <a:srgbClr val="008B39"/>
              </a:gs>
              <a:gs pos="100000">
                <a:srgbClr val="9CC52D"/>
              </a:gs>
            </a:gsLst>
            <a:lin ang="0"/>
          </a:gradFill>
          <a:ln>
            <a:noFill/>
          </a:ln>
        </p:spPr>
      </p:sp>
      <p:sp>
        <p:nvSpPr>
          <p:cNvPr id="87" name="CustomShape 2"/>
          <p:cNvSpPr/>
          <p:nvPr/>
        </p:nvSpPr>
        <p:spPr>
          <a:xfrm>
            <a:off x="0" y="6754320"/>
            <a:ext cx="9137610" cy="95760"/>
          </a:xfrm>
          <a:prstGeom prst="rect">
            <a:avLst/>
          </a:prstGeom>
          <a:gradFill>
            <a:gsLst>
              <a:gs pos="0">
                <a:srgbClr val="0092C9"/>
              </a:gs>
              <a:gs pos="100000">
                <a:srgbClr val="192243"/>
              </a:gs>
            </a:gsLst>
            <a:lin ang="0"/>
          </a:gradFill>
          <a:ln>
            <a:noFill/>
          </a:ln>
        </p:spPr>
      </p:sp>
      <p:sp>
        <p:nvSpPr>
          <p:cNvPr id="88" name="CustomShape 3"/>
          <p:cNvSpPr/>
          <p:nvPr/>
        </p:nvSpPr>
        <p:spPr>
          <a:xfrm>
            <a:off x="3242970" y="0"/>
            <a:ext cx="5246640" cy="81360"/>
          </a:xfrm>
          <a:prstGeom prst="rect">
            <a:avLst/>
          </a:prstGeom>
          <a:gradFill>
            <a:gsLst>
              <a:gs pos="0">
                <a:srgbClr val="008B39"/>
              </a:gs>
              <a:gs pos="100000">
                <a:srgbClr val="9CC52D"/>
              </a:gs>
            </a:gsLst>
            <a:lin ang="0"/>
          </a:gradFill>
          <a:ln>
            <a:noFill/>
          </a:ln>
        </p:spPr>
      </p:sp>
      <p:sp>
        <p:nvSpPr>
          <p:cNvPr id="89" name="CustomShape 4"/>
          <p:cNvSpPr/>
          <p:nvPr/>
        </p:nvSpPr>
        <p:spPr>
          <a:xfrm>
            <a:off x="0" y="6754320"/>
            <a:ext cx="9137610" cy="95760"/>
          </a:xfrm>
          <a:prstGeom prst="rect">
            <a:avLst/>
          </a:prstGeom>
          <a:gradFill>
            <a:gsLst>
              <a:gs pos="0">
                <a:srgbClr val="0092C9"/>
              </a:gs>
              <a:gs pos="100000">
                <a:srgbClr val="192243"/>
              </a:gs>
            </a:gsLst>
            <a:lin ang="0"/>
          </a:gradFill>
          <a:ln>
            <a:noFill/>
          </a:ln>
        </p:spPr>
      </p:sp>
      <p:pic>
        <p:nvPicPr>
          <p:cNvPr id="90" name="Bilde 43"/>
          <p:cNvPicPr/>
          <p:nvPr/>
        </p:nvPicPr>
        <p:blipFill>
          <a:blip r:embed="rId15"/>
          <a:stretch>
            <a:fillRect/>
          </a:stretch>
        </p:blipFill>
        <p:spPr>
          <a:xfrm>
            <a:off x="105030" y="6349320"/>
            <a:ext cx="996030" cy="335160"/>
          </a:xfrm>
          <a:prstGeom prst="rect">
            <a:avLst/>
          </a:prstGeom>
          <a:ln>
            <a:noFill/>
          </a:ln>
        </p:spPr>
      </p:pic>
      <p:pic>
        <p:nvPicPr>
          <p:cNvPr id="91" name="Bilde 44"/>
          <p:cNvPicPr/>
          <p:nvPr/>
        </p:nvPicPr>
        <p:blipFill>
          <a:blip r:embed="rId15"/>
          <a:stretch>
            <a:fillRect/>
          </a:stretch>
        </p:blipFill>
        <p:spPr>
          <a:xfrm>
            <a:off x="105030" y="6349320"/>
            <a:ext cx="996030" cy="335160"/>
          </a:xfrm>
          <a:prstGeom prst="rect">
            <a:avLst/>
          </a:prstGeom>
          <a:ln>
            <a:noFill/>
          </a:ln>
        </p:spPr>
      </p:pic>
      <p:sp>
        <p:nvSpPr>
          <p:cNvPr id="92" name="PlaceHolder 5"/>
          <p:cNvSpPr>
            <a:spLocks noGrp="1"/>
          </p:cNvSpPr>
          <p:nvPr>
            <p:ph type="title"/>
          </p:nvPr>
        </p:nvSpPr>
        <p:spPr>
          <a:xfrm>
            <a:off x="457110" y="273600"/>
            <a:ext cx="8229330" cy="1144800"/>
          </a:xfrm>
          <a:prstGeom prst="rect">
            <a:avLst/>
          </a:prstGeom>
        </p:spPr>
        <p:txBody>
          <a:bodyPr lIns="0" tIns="0" rIns="0" bIns="0" anchor="ctr"/>
          <a:lstStyle/>
          <a:p>
            <a:pPr algn="ctr"/>
            <a:r>
              <a:rPr lang="en-US" sz="3300">
                <a:latin typeface="Arial"/>
              </a:rPr>
              <a:t>Click to edit the title text format</a:t>
            </a:r>
            <a:endParaRPr/>
          </a:p>
        </p:txBody>
      </p:sp>
      <p:sp>
        <p:nvSpPr>
          <p:cNvPr id="93" name="PlaceHolder 6"/>
          <p:cNvSpPr>
            <a:spLocks noGrp="1"/>
          </p:cNvSpPr>
          <p:nvPr>
            <p:ph type="body"/>
          </p:nvPr>
        </p:nvSpPr>
        <p:spPr>
          <a:xfrm>
            <a:off x="457110" y="1604520"/>
            <a:ext cx="8229330" cy="3977280"/>
          </a:xfrm>
          <a:prstGeom prst="rect">
            <a:avLst/>
          </a:prstGeom>
        </p:spPr>
        <p:txBody>
          <a:bodyPr lIns="0" tIns="0" rIns="0" bIns="0"/>
          <a:lstStyle/>
          <a:p>
            <a:pPr>
              <a:buSzPct val="45000"/>
              <a:buFont typeface="StarSymbol"/>
              <a:buChar char=""/>
            </a:pPr>
            <a:r>
              <a:rPr lang="en-US" sz="2400">
                <a:latin typeface="Arial"/>
              </a:rPr>
              <a:t>Click to edit the outline text format</a:t>
            </a:r>
            <a:endParaRPr/>
          </a:p>
          <a:p>
            <a:pPr lvl="1">
              <a:buSzPct val="75000"/>
              <a:buFont typeface="StarSymbol"/>
              <a:buChar char=""/>
            </a:pPr>
            <a:r>
              <a:rPr lang="en-US" sz="2100">
                <a:latin typeface="Arial"/>
              </a:rPr>
              <a:t>Second Outline Level</a:t>
            </a:r>
            <a:endParaRPr/>
          </a:p>
          <a:p>
            <a:pPr lvl="2">
              <a:buSzPct val="45000"/>
              <a:buFont typeface="StarSymbol"/>
              <a:buChar char=""/>
            </a:pPr>
            <a:r>
              <a:rPr lang="en-US" sz="1800">
                <a:latin typeface="Arial"/>
              </a:rPr>
              <a:t>Third Outline Level</a:t>
            </a:r>
            <a:endParaRPr/>
          </a:p>
          <a:p>
            <a:pPr lvl="3">
              <a:buSzPct val="75000"/>
              <a:buFont typeface="StarSymbol"/>
              <a:buChar char=""/>
            </a:pPr>
            <a:r>
              <a:rPr lang="en-US" sz="1500">
                <a:latin typeface="Arial"/>
              </a:rPr>
              <a:t>Fourth Outline Level</a:t>
            </a:r>
            <a:endParaRPr/>
          </a:p>
          <a:p>
            <a:pPr lvl="4">
              <a:buSzPct val="45000"/>
              <a:buFont typeface="StarSymbol"/>
              <a:buChar char=""/>
            </a:pPr>
            <a:r>
              <a:rPr lang="en-US" sz="1500">
                <a:latin typeface="Arial"/>
              </a:rPr>
              <a:t>Fifth Outline Level</a:t>
            </a:r>
            <a:endParaRPr/>
          </a:p>
          <a:p>
            <a:pPr lvl="5">
              <a:buSzPct val="45000"/>
              <a:buFont typeface="StarSymbol"/>
              <a:buChar char=""/>
            </a:pPr>
            <a:r>
              <a:rPr lang="en-US" sz="1500">
                <a:latin typeface="Arial"/>
              </a:rPr>
              <a:t>Sixth Outline Level</a:t>
            </a:r>
            <a:endParaRPr/>
          </a:p>
          <a:p>
            <a:pPr lvl="6">
              <a:buSzPct val="45000"/>
              <a:buFont typeface="StarSymbol"/>
              <a:buChar char=""/>
            </a:pPr>
            <a:r>
              <a:rPr lang="en-US" sz="15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28" name="CustomShape 1"/>
          <p:cNvSpPr/>
          <p:nvPr/>
        </p:nvSpPr>
        <p:spPr>
          <a:xfrm>
            <a:off x="3242970" y="360"/>
            <a:ext cx="5250690" cy="86040"/>
          </a:xfrm>
          <a:prstGeom prst="rect">
            <a:avLst/>
          </a:prstGeom>
          <a:gradFill>
            <a:gsLst>
              <a:gs pos="0">
                <a:srgbClr val="008B39"/>
              </a:gs>
              <a:gs pos="100000">
                <a:srgbClr val="9CC52D"/>
              </a:gs>
            </a:gsLst>
            <a:lin ang="0"/>
          </a:gradFill>
          <a:ln>
            <a:noFill/>
          </a:ln>
        </p:spPr>
      </p:sp>
      <p:sp>
        <p:nvSpPr>
          <p:cNvPr id="129" name="CustomShape 2"/>
          <p:cNvSpPr/>
          <p:nvPr/>
        </p:nvSpPr>
        <p:spPr>
          <a:xfrm>
            <a:off x="0" y="6753960"/>
            <a:ext cx="9141930" cy="100440"/>
          </a:xfrm>
          <a:prstGeom prst="rect">
            <a:avLst/>
          </a:prstGeom>
          <a:gradFill>
            <a:gsLst>
              <a:gs pos="0">
                <a:srgbClr val="0092C9"/>
              </a:gs>
              <a:gs pos="100000">
                <a:srgbClr val="192243"/>
              </a:gs>
            </a:gsLst>
            <a:lin ang="0"/>
          </a:gradFill>
          <a:ln>
            <a:noFill/>
          </a:ln>
        </p:spPr>
      </p:sp>
      <p:sp>
        <p:nvSpPr>
          <p:cNvPr id="130" name="CustomShape 3"/>
          <p:cNvSpPr/>
          <p:nvPr/>
        </p:nvSpPr>
        <p:spPr>
          <a:xfrm>
            <a:off x="3242970" y="360"/>
            <a:ext cx="5250690" cy="86040"/>
          </a:xfrm>
          <a:prstGeom prst="rect">
            <a:avLst/>
          </a:prstGeom>
          <a:gradFill>
            <a:gsLst>
              <a:gs pos="0">
                <a:srgbClr val="008B39"/>
              </a:gs>
              <a:gs pos="100000">
                <a:srgbClr val="9CC52D"/>
              </a:gs>
            </a:gsLst>
            <a:lin ang="0"/>
          </a:gradFill>
          <a:ln>
            <a:noFill/>
          </a:ln>
        </p:spPr>
      </p:sp>
      <p:sp>
        <p:nvSpPr>
          <p:cNvPr id="131" name="CustomShape 4"/>
          <p:cNvSpPr/>
          <p:nvPr/>
        </p:nvSpPr>
        <p:spPr>
          <a:xfrm>
            <a:off x="0" y="6753960"/>
            <a:ext cx="9141930" cy="100440"/>
          </a:xfrm>
          <a:prstGeom prst="rect">
            <a:avLst/>
          </a:prstGeom>
          <a:gradFill>
            <a:gsLst>
              <a:gs pos="0">
                <a:srgbClr val="0092C9"/>
              </a:gs>
              <a:gs pos="100000">
                <a:srgbClr val="192243"/>
              </a:gs>
            </a:gsLst>
            <a:lin ang="0"/>
          </a:gradFill>
          <a:ln>
            <a:noFill/>
          </a:ln>
        </p:spPr>
      </p:sp>
      <p:pic>
        <p:nvPicPr>
          <p:cNvPr id="132" name="Bilde 131"/>
          <p:cNvPicPr/>
          <p:nvPr/>
        </p:nvPicPr>
        <p:blipFill>
          <a:blip r:embed="rId15"/>
          <a:stretch>
            <a:fillRect/>
          </a:stretch>
        </p:blipFill>
        <p:spPr>
          <a:xfrm>
            <a:off x="105030" y="6348960"/>
            <a:ext cx="999540" cy="339840"/>
          </a:xfrm>
          <a:prstGeom prst="rect">
            <a:avLst/>
          </a:prstGeom>
          <a:ln>
            <a:noFill/>
          </a:ln>
        </p:spPr>
      </p:pic>
      <p:pic>
        <p:nvPicPr>
          <p:cNvPr id="133" name="Bilde 132"/>
          <p:cNvPicPr/>
          <p:nvPr/>
        </p:nvPicPr>
        <p:blipFill>
          <a:blip r:embed="rId15"/>
          <a:stretch>
            <a:fillRect/>
          </a:stretch>
        </p:blipFill>
        <p:spPr>
          <a:xfrm>
            <a:off x="105030" y="6348960"/>
            <a:ext cx="999540" cy="339840"/>
          </a:xfrm>
          <a:prstGeom prst="rect">
            <a:avLst/>
          </a:prstGeom>
          <a:ln>
            <a:noFill/>
          </a:ln>
        </p:spPr>
      </p:pic>
      <p:sp>
        <p:nvSpPr>
          <p:cNvPr id="134" name="PlaceHolder 5"/>
          <p:cNvSpPr>
            <a:spLocks noGrp="1"/>
          </p:cNvSpPr>
          <p:nvPr>
            <p:ph type="title"/>
          </p:nvPr>
        </p:nvSpPr>
        <p:spPr>
          <a:xfrm>
            <a:off x="457110" y="273600"/>
            <a:ext cx="8229330" cy="1144800"/>
          </a:xfrm>
          <a:prstGeom prst="rect">
            <a:avLst/>
          </a:prstGeom>
        </p:spPr>
        <p:txBody>
          <a:bodyPr lIns="0" tIns="0" rIns="0" bIns="0" anchor="ctr"/>
          <a:lstStyle/>
          <a:p>
            <a:pPr algn="ctr"/>
            <a:r>
              <a:rPr lang="en-US" sz="3300">
                <a:latin typeface="Arial"/>
              </a:rPr>
              <a:t>Click to edit the title text format</a:t>
            </a:r>
            <a:endParaRPr/>
          </a:p>
        </p:txBody>
      </p:sp>
      <p:sp>
        <p:nvSpPr>
          <p:cNvPr id="135" name="PlaceHolder 6"/>
          <p:cNvSpPr>
            <a:spLocks noGrp="1"/>
          </p:cNvSpPr>
          <p:nvPr>
            <p:ph type="body"/>
          </p:nvPr>
        </p:nvSpPr>
        <p:spPr>
          <a:xfrm>
            <a:off x="457110" y="1604520"/>
            <a:ext cx="8229330" cy="3977280"/>
          </a:xfrm>
          <a:prstGeom prst="rect">
            <a:avLst/>
          </a:prstGeom>
        </p:spPr>
        <p:txBody>
          <a:bodyPr lIns="0" tIns="0" rIns="0" bIns="0"/>
          <a:lstStyle/>
          <a:p>
            <a:pPr>
              <a:buSzPct val="45000"/>
              <a:buFont typeface="StarSymbol"/>
              <a:buChar char=""/>
            </a:pPr>
            <a:r>
              <a:rPr lang="en-US" sz="2400">
                <a:latin typeface="Arial"/>
              </a:rPr>
              <a:t>Click to edit the outline text format</a:t>
            </a:r>
            <a:endParaRPr/>
          </a:p>
          <a:p>
            <a:pPr lvl="1">
              <a:buSzPct val="75000"/>
              <a:buFont typeface="StarSymbol"/>
              <a:buChar char=""/>
            </a:pPr>
            <a:r>
              <a:rPr lang="en-US" sz="2100">
                <a:latin typeface="Arial"/>
              </a:rPr>
              <a:t>Second Outline Level</a:t>
            </a:r>
            <a:endParaRPr/>
          </a:p>
          <a:p>
            <a:pPr lvl="2">
              <a:buSzPct val="45000"/>
              <a:buFont typeface="StarSymbol"/>
              <a:buChar char=""/>
            </a:pPr>
            <a:r>
              <a:rPr lang="en-US" sz="1800">
                <a:latin typeface="Arial"/>
              </a:rPr>
              <a:t>Third Outline Level</a:t>
            </a:r>
            <a:endParaRPr/>
          </a:p>
          <a:p>
            <a:pPr lvl="3">
              <a:buSzPct val="75000"/>
              <a:buFont typeface="StarSymbol"/>
              <a:buChar char=""/>
            </a:pPr>
            <a:r>
              <a:rPr lang="en-US" sz="1500">
                <a:latin typeface="Arial"/>
              </a:rPr>
              <a:t>Fourth Outline Level</a:t>
            </a:r>
            <a:endParaRPr/>
          </a:p>
          <a:p>
            <a:pPr lvl="4">
              <a:buSzPct val="45000"/>
              <a:buFont typeface="StarSymbol"/>
              <a:buChar char=""/>
            </a:pPr>
            <a:r>
              <a:rPr lang="en-US" sz="1500">
                <a:latin typeface="Arial"/>
              </a:rPr>
              <a:t>Fifth Outline Level</a:t>
            </a:r>
            <a:endParaRPr/>
          </a:p>
          <a:p>
            <a:pPr lvl="5">
              <a:buSzPct val="45000"/>
              <a:buFont typeface="StarSymbol"/>
              <a:buChar char=""/>
            </a:pPr>
            <a:r>
              <a:rPr lang="en-US" sz="1500">
                <a:latin typeface="Arial"/>
              </a:rPr>
              <a:t>Sixth Outline Level</a:t>
            </a:r>
            <a:endParaRPr/>
          </a:p>
          <a:p>
            <a:pPr lvl="6">
              <a:buSzPct val="45000"/>
              <a:buFont typeface="StarSymbol"/>
              <a:buChar char=""/>
            </a:pPr>
            <a:r>
              <a:rPr lang="en-US" sz="15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12" name="CustomShape 1"/>
          <p:cNvSpPr/>
          <p:nvPr/>
        </p:nvSpPr>
        <p:spPr>
          <a:xfrm>
            <a:off x="3242700" y="0"/>
            <a:ext cx="5246100" cy="80280"/>
          </a:xfrm>
          <a:prstGeom prst="rect">
            <a:avLst/>
          </a:prstGeom>
          <a:gradFill>
            <a:gsLst>
              <a:gs pos="0">
                <a:srgbClr val="008B39"/>
              </a:gs>
              <a:gs pos="100000">
                <a:srgbClr val="9CC52D"/>
              </a:gs>
            </a:gsLst>
            <a:lin ang="0"/>
          </a:gradFill>
          <a:ln>
            <a:noFill/>
          </a:ln>
        </p:spPr>
      </p:sp>
      <p:sp>
        <p:nvSpPr>
          <p:cNvPr id="213" name="CustomShape 2"/>
          <p:cNvSpPr/>
          <p:nvPr/>
        </p:nvSpPr>
        <p:spPr>
          <a:xfrm>
            <a:off x="270" y="6754680"/>
            <a:ext cx="9136530" cy="94680"/>
          </a:xfrm>
          <a:prstGeom prst="rect">
            <a:avLst/>
          </a:prstGeom>
          <a:gradFill>
            <a:gsLst>
              <a:gs pos="0">
                <a:srgbClr val="0092C9"/>
              </a:gs>
              <a:gs pos="100000">
                <a:srgbClr val="192243"/>
              </a:gs>
            </a:gsLst>
            <a:lin ang="0"/>
          </a:gradFill>
          <a:ln>
            <a:noFill/>
          </a:ln>
        </p:spPr>
      </p:sp>
      <p:sp>
        <p:nvSpPr>
          <p:cNvPr id="214" name="CustomShape 3"/>
          <p:cNvSpPr/>
          <p:nvPr/>
        </p:nvSpPr>
        <p:spPr>
          <a:xfrm>
            <a:off x="3242700" y="0"/>
            <a:ext cx="5246100" cy="80280"/>
          </a:xfrm>
          <a:prstGeom prst="rect">
            <a:avLst/>
          </a:prstGeom>
          <a:gradFill>
            <a:gsLst>
              <a:gs pos="0">
                <a:srgbClr val="008B39"/>
              </a:gs>
              <a:gs pos="100000">
                <a:srgbClr val="9CC52D"/>
              </a:gs>
            </a:gsLst>
            <a:lin ang="0"/>
          </a:gradFill>
          <a:ln>
            <a:noFill/>
          </a:ln>
        </p:spPr>
      </p:sp>
      <p:sp>
        <p:nvSpPr>
          <p:cNvPr id="215" name="CustomShape 4"/>
          <p:cNvSpPr/>
          <p:nvPr/>
        </p:nvSpPr>
        <p:spPr>
          <a:xfrm>
            <a:off x="270" y="6754680"/>
            <a:ext cx="9136530" cy="94680"/>
          </a:xfrm>
          <a:prstGeom prst="rect">
            <a:avLst/>
          </a:prstGeom>
          <a:gradFill>
            <a:gsLst>
              <a:gs pos="0">
                <a:srgbClr val="0092C9"/>
              </a:gs>
              <a:gs pos="100000">
                <a:srgbClr val="192243"/>
              </a:gs>
            </a:gsLst>
            <a:lin ang="0"/>
          </a:gradFill>
          <a:ln>
            <a:noFill/>
          </a:ln>
        </p:spPr>
      </p:sp>
      <p:pic>
        <p:nvPicPr>
          <p:cNvPr id="216" name="Bilde 215"/>
          <p:cNvPicPr/>
          <p:nvPr/>
        </p:nvPicPr>
        <p:blipFill>
          <a:blip r:embed="rId15"/>
          <a:stretch>
            <a:fillRect/>
          </a:stretch>
        </p:blipFill>
        <p:spPr>
          <a:xfrm>
            <a:off x="104490" y="6350040"/>
            <a:ext cx="996030" cy="334080"/>
          </a:xfrm>
          <a:prstGeom prst="rect">
            <a:avLst/>
          </a:prstGeom>
          <a:ln>
            <a:noFill/>
          </a:ln>
        </p:spPr>
      </p:pic>
      <p:pic>
        <p:nvPicPr>
          <p:cNvPr id="217" name="Bilde 216"/>
          <p:cNvPicPr/>
          <p:nvPr/>
        </p:nvPicPr>
        <p:blipFill>
          <a:blip r:embed="rId15"/>
          <a:stretch>
            <a:fillRect/>
          </a:stretch>
        </p:blipFill>
        <p:spPr>
          <a:xfrm>
            <a:off x="104490" y="6350040"/>
            <a:ext cx="996030" cy="334080"/>
          </a:xfrm>
          <a:prstGeom prst="rect">
            <a:avLst/>
          </a:prstGeom>
          <a:ln>
            <a:noFill/>
          </a:ln>
        </p:spPr>
      </p:pic>
      <p:sp>
        <p:nvSpPr>
          <p:cNvPr id="218" name="PlaceHolder 5"/>
          <p:cNvSpPr>
            <a:spLocks noGrp="1"/>
          </p:cNvSpPr>
          <p:nvPr>
            <p:ph type="title"/>
          </p:nvPr>
        </p:nvSpPr>
        <p:spPr>
          <a:xfrm>
            <a:off x="457110" y="273600"/>
            <a:ext cx="8229330" cy="1144800"/>
          </a:xfrm>
          <a:prstGeom prst="rect">
            <a:avLst/>
          </a:prstGeom>
        </p:spPr>
        <p:txBody>
          <a:bodyPr lIns="0" tIns="0" rIns="0" bIns="0" anchor="ctr"/>
          <a:lstStyle/>
          <a:p>
            <a:pPr algn="ctr"/>
            <a:r>
              <a:rPr lang="en-US" sz="3300">
                <a:latin typeface="Arial"/>
              </a:rPr>
              <a:t>Click to edit the title text format</a:t>
            </a:r>
            <a:endParaRPr/>
          </a:p>
        </p:txBody>
      </p:sp>
      <p:sp>
        <p:nvSpPr>
          <p:cNvPr id="219" name="PlaceHolder 6"/>
          <p:cNvSpPr>
            <a:spLocks noGrp="1"/>
          </p:cNvSpPr>
          <p:nvPr>
            <p:ph type="body"/>
          </p:nvPr>
        </p:nvSpPr>
        <p:spPr>
          <a:xfrm>
            <a:off x="457110" y="1604520"/>
            <a:ext cx="8229330" cy="3977280"/>
          </a:xfrm>
          <a:prstGeom prst="rect">
            <a:avLst/>
          </a:prstGeom>
        </p:spPr>
        <p:txBody>
          <a:bodyPr lIns="0" tIns="0" rIns="0" bIns="0"/>
          <a:lstStyle/>
          <a:p>
            <a:pPr>
              <a:buSzPct val="45000"/>
              <a:buFont typeface="StarSymbol"/>
              <a:buChar char=""/>
            </a:pPr>
            <a:r>
              <a:rPr lang="en-US" sz="2400">
                <a:latin typeface="Arial"/>
              </a:rPr>
              <a:t>Click to edit the outline text format</a:t>
            </a:r>
            <a:endParaRPr/>
          </a:p>
          <a:p>
            <a:pPr lvl="1">
              <a:buSzPct val="75000"/>
              <a:buFont typeface="StarSymbol"/>
              <a:buChar char=""/>
            </a:pPr>
            <a:r>
              <a:rPr lang="en-US" sz="2100">
                <a:latin typeface="Arial"/>
              </a:rPr>
              <a:t>Second Outline Level</a:t>
            </a:r>
            <a:endParaRPr/>
          </a:p>
          <a:p>
            <a:pPr lvl="2">
              <a:buSzPct val="45000"/>
              <a:buFont typeface="StarSymbol"/>
              <a:buChar char=""/>
            </a:pPr>
            <a:r>
              <a:rPr lang="en-US" sz="1800">
                <a:latin typeface="Arial"/>
              </a:rPr>
              <a:t>Third Outline Level</a:t>
            </a:r>
            <a:endParaRPr/>
          </a:p>
          <a:p>
            <a:pPr lvl="3">
              <a:buSzPct val="75000"/>
              <a:buFont typeface="StarSymbol"/>
              <a:buChar char=""/>
            </a:pPr>
            <a:r>
              <a:rPr lang="en-US" sz="1500">
                <a:latin typeface="Arial"/>
              </a:rPr>
              <a:t>Fourth Outline Level</a:t>
            </a:r>
            <a:endParaRPr/>
          </a:p>
          <a:p>
            <a:pPr lvl="4">
              <a:buSzPct val="45000"/>
              <a:buFont typeface="StarSymbol"/>
              <a:buChar char=""/>
            </a:pPr>
            <a:r>
              <a:rPr lang="en-US" sz="1500">
                <a:latin typeface="Arial"/>
              </a:rPr>
              <a:t>Fifth Outline Level</a:t>
            </a:r>
            <a:endParaRPr/>
          </a:p>
          <a:p>
            <a:pPr lvl="5">
              <a:buSzPct val="45000"/>
              <a:buFont typeface="StarSymbol"/>
              <a:buChar char=""/>
            </a:pPr>
            <a:r>
              <a:rPr lang="en-US" sz="1500">
                <a:latin typeface="Arial"/>
              </a:rPr>
              <a:t>Sixth Outline Level</a:t>
            </a:r>
            <a:endParaRPr/>
          </a:p>
          <a:p>
            <a:pPr lvl="6">
              <a:buSzPct val="45000"/>
              <a:buFont typeface="StarSymbol"/>
              <a:buChar char=""/>
            </a:pPr>
            <a:r>
              <a:rPr lang="en-US" sz="15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54" name="CustomShape 1"/>
          <p:cNvSpPr/>
          <p:nvPr/>
        </p:nvSpPr>
        <p:spPr>
          <a:xfrm>
            <a:off x="3242970" y="0"/>
            <a:ext cx="5246640" cy="81360"/>
          </a:xfrm>
          <a:prstGeom prst="rect">
            <a:avLst/>
          </a:prstGeom>
          <a:gradFill>
            <a:gsLst>
              <a:gs pos="0">
                <a:srgbClr val="008B39"/>
              </a:gs>
              <a:gs pos="100000">
                <a:srgbClr val="9CC52D"/>
              </a:gs>
            </a:gsLst>
            <a:lin ang="0"/>
          </a:gradFill>
          <a:ln>
            <a:noFill/>
          </a:ln>
        </p:spPr>
      </p:sp>
      <p:sp>
        <p:nvSpPr>
          <p:cNvPr id="255" name="CustomShape 2"/>
          <p:cNvSpPr/>
          <p:nvPr/>
        </p:nvSpPr>
        <p:spPr>
          <a:xfrm>
            <a:off x="0" y="6754320"/>
            <a:ext cx="9137610" cy="95760"/>
          </a:xfrm>
          <a:prstGeom prst="rect">
            <a:avLst/>
          </a:prstGeom>
          <a:gradFill>
            <a:gsLst>
              <a:gs pos="0">
                <a:srgbClr val="0092C9"/>
              </a:gs>
              <a:gs pos="100000">
                <a:srgbClr val="192243"/>
              </a:gs>
            </a:gsLst>
            <a:lin ang="0"/>
          </a:gradFill>
          <a:ln>
            <a:noFill/>
          </a:ln>
        </p:spPr>
      </p:sp>
      <p:sp>
        <p:nvSpPr>
          <p:cNvPr id="256" name="CustomShape 3"/>
          <p:cNvSpPr/>
          <p:nvPr/>
        </p:nvSpPr>
        <p:spPr>
          <a:xfrm>
            <a:off x="3242970" y="0"/>
            <a:ext cx="5246640" cy="81360"/>
          </a:xfrm>
          <a:prstGeom prst="rect">
            <a:avLst/>
          </a:prstGeom>
          <a:gradFill>
            <a:gsLst>
              <a:gs pos="0">
                <a:srgbClr val="008B39"/>
              </a:gs>
              <a:gs pos="100000">
                <a:srgbClr val="9CC52D"/>
              </a:gs>
            </a:gsLst>
            <a:lin ang="0"/>
          </a:gradFill>
          <a:ln>
            <a:noFill/>
          </a:ln>
        </p:spPr>
      </p:sp>
      <p:sp>
        <p:nvSpPr>
          <p:cNvPr id="257" name="CustomShape 4"/>
          <p:cNvSpPr/>
          <p:nvPr/>
        </p:nvSpPr>
        <p:spPr>
          <a:xfrm>
            <a:off x="0" y="6754320"/>
            <a:ext cx="9137610" cy="95760"/>
          </a:xfrm>
          <a:prstGeom prst="rect">
            <a:avLst/>
          </a:prstGeom>
          <a:gradFill>
            <a:gsLst>
              <a:gs pos="0">
                <a:srgbClr val="0092C9"/>
              </a:gs>
              <a:gs pos="100000">
                <a:srgbClr val="192243"/>
              </a:gs>
            </a:gsLst>
            <a:lin ang="0"/>
          </a:gradFill>
          <a:ln>
            <a:noFill/>
          </a:ln>
        </p:spPr>
      </p:sp>
      <p:pic>
        <p:nvPicPr>
          <p:cNvPr id="258" name="Bilde 43"/>
          <p:cNvPicPr/>
          <p:nvPr/>
        </p:nvPicPr>
        <p:blipFill>
          <a:blip r:embed="rId15"/>
          <a:stretch>
            <a:fillRect/>
          </a:stretch>
        </p:blipFill>
        <p:spPr>
          <a:xfrm>
            <a:off x="105030" y="6349320"/>
            <a:ext cx="996030" cy="335160"/>
          </a:xfrm>
          <a:prstGeom prst="rect">
            <a:avLst/>
          </a:prstGeom>
          <a:ln>
            <a:noFill/>
          </a:ln>
        </p:spPr>
      </p:pic>
      <p:pic>
        <p:nvPicPr>
          <p:cNvPr id="259" name="Bilde 44"/>
          <p:cNvPicPr/>
          <p:nvPr/>
        </p:nvPicPr>
        <p:blipFill>
          <a:blip r:embed="rId15"/>
          <a:stretch>
            <a:fillRect/>
          </a:stretch>
        </p:blipFill>
        <p:spPr>
          <a:xfrm>
            <a:off x="105030" y="6349320"/>
            <a:ext cx="996030" cy="335160"/>
          </a:xfrm>
          <a:prstGeom prst="rect">
            <a:avLst/>
          </a:prstGeom>
          <a:ln>
            <a:noFill/>
          </a:ln>
        </p:spPr>
      </p:pic>
      <p:sp>
        <p:nvSpPr>
          <p:cNvPr id="260" name="PlaceHolder 5"/>
          <p:cNvSpPr>
            <a:spLocks noGrp="1"/>
          </p:cNvSpPr>
          <p:nvPr>
            <p:ph type="title"/>
          </p:nvPr>
        </p:nvSpPr>
        <p:spPr>
          <a:xfrm>
            <a:off x="457110" y="273600"/>
            <a:ext cx="8229330" cy="1144800"/>
          </a:xfrm>
          <a:prstGeom prst="rect">
            <a:avLst/>
          </a:prstGeom>
        </p:spPr>
        <p:txBody>
          <a:bodyPr lIns="0" tIns="0" rIns="0" bIns="0" anchor="ctr"/>
          <a:lstStyle/>
          <a:p>
            <a:pPr algn="ctr"/>
            <a:r>
              <a:rPr lang="en-US" sz="3300">
                <a:latin typeface="Arial"/>
              </a:rPr>
              <a:t>Click to edit the title text format</a:t>
            </a:r>
            <a:endParaRPr/>
          </a:p>
        </p:txBody>
      </p:sp>
      <p:sp>
        <p:nvSpPr>
          <p:cNvPr id="261" name="PlaceHolder 6"/>
          <p:cNvSpPr>
            <a:spLocks noGrp="1"/>
          </p:cNvSpPr>
          <p:nvPr>
            <p:ph type="body"/>
          </p:nvPr>
        </p:nvSpPr>
        <p:spPr>
          <a:xfrm>
            <a:off x="457110" y="1604520"/>
            <a:ext cx="8229330" cy="3977280"/>
          </a:xfrm>
          <a:prstGeom prst="rect">
            <a:avLst/>
          </a:prstGeom>
        </p:spPr>
        <p:txBody>
          <a:bodyPr lIns="0" tIns="0" rIns="0" bIns="0"/>
          <a:lstStyle/>
          <a:p>
            <a:pPr>
              <a:buSzPct val="45000"/>
              <a:buFont typeface="StarSymbol"/>
              <a:buChar char=""/>
            </a:pPr>
            <a:r>
              <a:rPr lang="en-US" sz="2400">
                <a:latin typeface="Arial"/>
              </a:rPr>
              <a:t>Click to edit the outline text format</a:t>
            </a:r>
            <a:endParaRPr/>
          </a:p>
          <a:p>
            <a:pPr lvl="1">
              <a:buSzPct val="75000"/>
              <a:buFont typeface="StarSymbol"/>
              <a:buChar char=""/>
            </a:pPr>
            <a:r>
              <a:rPr lang="en-US" sz="2100">
                <a:latin typeface="Arial"/>
              </a:rPr>
              <a:t>Second Outline Level</a:t>
            </a:r>
            <a:endParaRPr/>
          </a:p>
          <a:p>
            <a:pPr lvl="2">
              <a:buSzPct val="45000"/>
              <a:buFont typeface="StarSymbol"/>
              <a:buChar char=""/>
            </a:pPr>
            <a:r>
              <a:rPr lang="en-US" sz="1800">
                <a:latin typeface="Arial"/>
              </a:rPr>
              <a:t>Third Outline Level</a:t>
            </a:r>
            <a:endParaRPr/>
          </a:p>
          <a:p>
            <a:pPr lvl="3">
              <a:buSzPct val="75000"/>
              <a:buFont typeface="StarSymbol"/>
              <a:buChar char=""/>
            </a:pPr>
            <a:r>
              <a:rPr lang="en-US" sz="1500">
                <a:latin typeface="Arial"/>
              </a:rPr>
              <a:t>Fourth Outline Level</a:t>
            </a:r>
            <a:endParaRPr/>
          </a:p>
          <a:p>
            <a:pPr lvl="4">
              <a:buSzPct val="45000"/>
              <a:buFont typeface="StarSymbol"/>
              <a:buChar char=""/>
            </a:pPr>
            <a:r>
              <a:rPr lang="en-US" sz="1500">
                <a:latin typeface="Arial"/>
              </a:rPr>
              <a:t>Fifth Outline Level</a:t>
            </a:r>
            <a:endParaRPr/>
          </a:p>
          <a:p>
            <a:pPr lvl="5">
              <a:buSzPct val="45000"/>
              <a:buFont typeface="StarSymbol"/>
              <a:buChar char=""/>
            </a:pPr>
            <a:r>
              <a:rPr lang="en-US" sz="1500">
                <a:latin typeface="Arial"/>
              </a:rPr>
              <a:t>Sixth Outline Level</a:t>
            </a:r>
            <a:endParaRPr/>
          </a:p>
          <a:p>
            <a:pPr lvl="6">
              <a:buSzPct val="45000"/>
              <a:buFont typeface="StarSymbol"/>
              <a:buChar char=""/>
            </a:pPr>
            <a:r>
              <a:rPr lang="en-US" sz="15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01" name="CustomShape 1"/>
          <p:cNvSpPr/>
          <p:nvPr/>
        </p:nvSpPr>
        <p:spPr>
          <a:xfrm>
            <a:off x="3320460" y="2101410"/>
            <a:ext cx="2973240" cy="388800"/>
          </a:xfrm>
          <a:prstGeom prst="rect">
            <a:avLst/>
          </a:prstGeom>
          <a:noFill/>
          <a:ln>
            <a:noFill/>
          </a:ln>
        </p:spPr>
      </p:sp>
      <p:sp>
        <p:nvSpPr>
          <p:cNvPr id="302" name="CustomShape 2"/>
          <p:cNvSpPr/>
          <p:nvPr/>
        </p:nvSpPr>
        <p:spPr>
          <a:xfrm>
            <a:off x="253567" y="5810250"/>
            <a:ext cx="8410395" cy="891945"/>
          </a:xfrm>
          <a:prstGeom prst="rect">
            <a:avLst/>
          </a:prstGeom>
          <a:noFill/>
          <a:ln>
            <a:noFill/>
          </a:ln>
        </p:spPr>
        <p:txBody>
          <a:bodyPr lIns="0" tIns="15120" rIns="0" bIns="0" anchor="ctr"/>
          <a:lstStyle/>
          <a:p>
            <a:r>
              <a:rPr lang="en-US" sz="1200" u="sng" dirty="0" smtClean="0"/>
              <a:t>Halfdan </a:t>
            </a:r>
            <a:r>
              <a:rPr lang="en-US" sz="1200" u="sng" dirty="0"/>
              <a:t>Pascal Kierulf</a:t>
            </a:r>
            <a:r>
              <a:rPr lang="en-US" sz="1200" dirty="0"/>
              <a:t>, </a:t>
            </a:r>
            <a:r>
              <a:rPr lang="en-US" sz="1200" dirty="0" err="1"/>
              <a:t>Gudmundur</a:t>
            </a:r>
            <a:r>
              <a:rPr lang="en-US" sz="1200" dirty="0"/>
              <a:t> Valsson, Dalia </a:t>
            </a:r>
            <a:r>
              <a:rPr lang="en-US" sz="1200" dirty="0" err="1"/>
              <a:t>Prizginiene</a:t>
            </a:r>
            <a:r>
              <a:rPr lang="en-US" sz="1200" dirty="0"/>
              <a:t>, Kristian </a:t>
            </a:r>
            <a:r>
              <a:rPr lang="en-US" sz="1200" dirty="0" smtClean="0"/>
              <a:t>Evers, </a:t>
            </a:r>
            <a:r>
              <a:rPr lang="nb-NO" sz="1200" dirty="0" smtClean="0"/>
              <a:t>Pasi </a:t>
            </a:r>
            <a:r>
              <a:rPr lang="nb-NO" sz="1200" dirty="0" err="1"/>
              <a:t>Häkli</a:t>
            </a:r>
            <a:r>
              <a:rPr lang="nb-NO" sz="1200" dirty="0"/>
              <a:t>, Martin Håkansson, </a:t>
            </a:r>
            <a:r>
              <a:rPr lang="nb-NO" sz="1200" dirty="0" smtClean="0"/>
              <a:t>Martin Lidberg</a:t>
            </a:r>
            <a:r>
              <a:rPr lang="nb-NO" sz="1200" dirty="0"/>
              <a:t>, Geir Arne Hjelle, Olav Vestøl, Þórarinn Sigurðsson, Per Knudsen, Markku </a:t>
            </a:r>
            <a:r>
              <a:rPr lang="nb-NO" sz="1200" dirty="0" err="1" smtClean="0"/>
              <a:t>Poutanen</a:t>
            </a:r>
            <a:r>
              <a:rPr lang="nb-NO" sz="1200" dirty="0" smtClean="0"/>
              <a:t>, Abbas Khan</a:t>
            </a:r>
            <a:endParaRPr sz="1350" dirty="0"/>
          </a:p>
        </p:txBody>
      </p:sp>
      <p:sp>
        <p:nvSpPr>
          <p:cNvPr id="303" name="CustomShape 3"/>
          <p:cNvSpPr/>
          <p:nvPr/>
        </p:nvSpPr>
        <p:spPr>
          <a:xfrm>
            <a:off x="2641573" y="538639"/>
            <a:ext cx="3955169" cy="948135"/>
          </a:xfrm>
          <a:prstGeom prst="rect">
            <a:avLst/>
          </a:prstGeom>
          <a:noFill/>
          <a:ln>
            <a:noFill/>
          </a:ln>
        </p:spPr>
        <p:txBody>
          <a:bodyPr lIns="67500" tIns="33750" rIns="67500" bIns="33750"/>
          <a:lstStyle/>
          <a:p>
            <a:pPr>
              <a:lnSpc>
                <a:spcPct val="100000"/>
              </a:lnSpc>
            </a:pPr>
            <a:r>
              <a:rPr lang="en-US" sz="2600" b="1" dirty="0" smtClean="0">
                <a:solidFill>
                  <a:srgbClr val="000000"/>
                </a:solidFill>
                <a:latin typeface="+mj-lt"/>
                <a:ea typeface="DejaVu Sans"/>
              </a:rPr>
              <a:t>The DRF-Iceland project</a:t>
            </a:r>
          </a:p>
          <a:p>
            <a:pPr>
              <a:lnSpc>
                <a:spcPct val="100000"/>
              </a:lnSpc>
            </a:pPr>
            <a:r>
              <a:rPr lang="en-US" sz="1200" dirty="0" smtClean="0">
                <a:solidFill>
                  <a:srgbClr val="000000"/>
                </a:solidFill>
                <a:latin typeface="Arial"/>
              </a:rPr>
              <a:t>NKG 2018 General Assembly</a:t>
            </a:r>
          </a:p>
          <a:p>
            <a:pPr>
              <a:lnSpc>
                <a:spcPct val="100000"/>
              </a:lnSpc>
            </a:pPr>
            <a:r>
              <a:rPr lang="en-US" sz="1200" dirty="0" smtClean="0">
                <a:solidFill>
                  <a:srgbClr val="000000"/>
                </a:solidFill>
                <a:latin typeface="Arial"/>
              </a:rPr>
              <a:t>Helsinki, 4 / 9 - 2018</a:t>
            </a:r>
            <a:endParaRPr sz="1200" dirty="0"/>
          </a:p>
          <a:p>
            <a:pPr>
              <a:lnSpc>
                <a:spcPct val="100000"/>
              </a:lnSpc>
            </a:pPr>
            <a:endParaRPr sz="1350" dirty="0"/>
          </a:p>
        </p:txBody>
      </p:sp>
      <p:pic>
        <p:nvPicPr>
          <p:cNvPr id="304" name="Bilde 211"/>
          <p:cNvPicPr/>
          <p:nvPr/>
        </p:nvPicPr>
        <p:blipFill>
          <a:blip r:embed="rId4"/>
          <a:stretch>
            <a:fillRect/>
          </a:stretch>
        </p:blipFill>
        <p:spPr>
          <a:xfrm>
            <a:off x="7107780" y="12755"/>
            <a:ext cx="2036220" cy="1999901"/>
          </a:xfrm>
          <a:prstGeom prst="rect">
            <a:avLst/>
          </a:prstGeom>
          <a:ln>
            <a:noFill/>
          </a:ln>
        </p:spPr>
      </p:pic>
      <p:pic>
        <p:nvPicPr>
          <p:cNvPr id="305" name="Bilde 212"/>
          <p:cNvPicPr/>
          <p:nvPr/>
        </p:nvPicPr>
        <p:blipFill>
          <a:blip r:embed="rId5"/>
          <a:stretch>
            <a:fillRect/>
          </a:stretch>
        </p:blipFill>
        <p:spPr>
          <a:xfrm>
            <a:off x="477044" y="2292526"/>
            <a:ext cx="4119510" cy="3323325"/>
          </a:xfrm>
          <a:prstGeom prst="rect">
            <a:avLst/>
          </a:prstGeom>
          <a:ln>
            <a:noFill/>
          </a:ln>
        </p:spPr>
      </p:pic>
      <p:pic>
        <p:nvPicPr>
          <p:cNvPr id="306" name="Bilde 213"/>
          <p:cNvPicPr/>
          <p:nvPr/>
        </p:nvPicPr>
        <p:blipFill>
          <a:blip r:embed="rId6"/>
          <a:stretch>
            <a:fillRect/>
          </a:stretch>
        </p:blipFill>
        <p:spPr>
          <a:xfrm>
            <a:off x="4807080" y="2295810"/>
            <a:ext cx="4119510" cy="3320041"/>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
          <p:cNvGraphicFramePr/>
          <p:nvPr>
            <p:extLst>
              <p:ext uri="{D42A27DB-BD31-4B8C-83A1-F6EECF244321}">
                <p14:modId xmlns:p14="http://schemas.microsoft.com/office/powerpoint/2010/main" val="2793801590"/>
              </p:ext>
            </p:extLst>
          </p:nvPr>
        </p:nvGraphicFramePr>
        <p:xfrm>
          <a:off x="76199" y="2501154"/>
          <a:ext cx="7104530" cy="4280521"/>
        </p:xfrm>
        <a:graphic>
          <a:graphicData uri="http://schemas.openxmlformats.org/drawingml/2006/table">
            <a:tbl>
              <a:tblPr/>
              <a:tblGrid>
                <a:gridCol w="2209076">
                  <a:extLst>
                    <a:ext uri="{9D8B030D-6E8A-4147-A177-3AD203B41FA5}">
                      <a16:colId xmlns:a16="http://schemas.microsoft.com/office/drawing/2014/main" val="20000"/>
                    </a:ext>
                  </a:extLst>
                </a:gridCol>
                <a:gridCol w="4895454">
                  <a:extLst>
                    <a:ext uri="{9D8B030D-6E8A-4147-A177-3AD203B41FA5}">
                      <a16:colId xmlns:a16="http://schemas.microsoft.com/office/drawing/2014/main" val="20001"/>
                    </a:ext>
                  </a:extLst>
                </a:gridCol>
              </a:tblGrid>
              <a:tr h="320618">
                <a:tc>
                  <a:txBody>
                    <a:bodyPr/>
                    <a:lstStyle/>
                    <a:p>
                      <a:r>
                        <a:rPr lang="en-US" sz="1400" b="1" dirty="0" smtClean="0">
                          <a:solidFill>
                            <a:srgbClr val="0070C0"/>
                          </a:solidFill>
                          <a:latin typeface="Arial;sans-serif"/>
                        </a:rPr>
                        <a:t>DRF-Iceland-S1</a:t>
                      </a:r>
                      <a:endParaRPr sz="1400" dirty="0">
                        <a:solidFill>
                          <a:srgbClr val="0070C0"/>
                        </a:solidFill>
                        <a:latin typeface="Arial;sans-serif"/>
                      </a:endParaRPr>
                    </a:p>
                  </a:txBody>
                  <a:tcPr marL="68580" marR="68580" marT="34290" marB="34290"/>
                </a:tc>
                <a:tc>
                  <a:txBody>
                    <a:bodyPr/>
                    <a:lstStyle/>
                    <a:p>
                      <a:endParaRPr sz="1200" dirty="0">
                        <a:latin typeface="Arial;sans-serif"/>
                      </a:endParaRPr>
                    </a:p>
                  </a:txBody>
                  <a:tcPr marL="68580" marR="68580" marT="34290" marB="34290"/>
                </a:tc>
                <a:extLst>
                  <a:ext uri="{0D108BD9-81ED-4DB2-BD59-A6C34878D82A}">
                    <a16:rowId xmlns:a16="http://schemas.microsoft.com/office/drawing/2014/main" val="10000"/>
                  </a:ext>
                </a:extLst>
              </a:tr>
              <a:tr h="143878">
                <a:tc rowSpan="4">
                  <a:txBody>
                    <a:bodyPr/>
                    <a:lstStyle/>
                    <a:p>
                      <a:r>
                        <a:rPr lang="en-US" sz="1100" b="1" dirty="0">
                          <a:latin typeface="Arial;sans-serif"/>
                        </a:rPr>
                        <a:t>WP1: Realization of DRF-Iceland</a:t>
                      </a:r>
                      <a:endParaRPr sz="1100" dirty="0">
                        <a:latin typeface="Arial;sans-serif"/>
                      </a:endParaRPr>
                    </a:p>
                  </a:txBody>
                  <a:tcPr marL="68580" marR="68580" marT="34290" marB="34290"/>
                </a:tc>
                <a:tc>
                  <a:txBody>
                    <a:bodyPr/>
                    <a:lstStyle/>
                    <a:p>
                      <a:r>
                        <a:rPr lang="en-US" sz="1100" dirty="0">
                          <a:latin typeface="Arial;sans-serif"/>
                        </a:rPr>
                        <a:t>D1.1: Specification of the GNSS analysis strategy and reference frame realization for the DRF-Iceland </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01"/>
                  </a:ext>
                </a:extLst>
              </a:tr>
              <a:tr h="275090">
                <a:tc vMerge="1">
                  <a:txBody>
                    <a:bodyPr/>
                    <a:lstStyle/>
                    <a:p>
                      <a:endParaRPr lang="nb-NO" sz="1000" dirty="0"/>
                    </a:p>
                  </a:txBody>
                  <a:tcPr marL="68580" marR="68580" marT="34290" marB="34290"/>
                </a:tc>
                <a:tc>
                  <a:txBody>
                    <a:bodyPr/>
                    <a:lstStyle/>
                    <a:p>
                      <a:r>
                        <a:rPr lang="en-US" sz="1100" dirty="0">
                          <a:latin typeface="Arial;sans-serif"/>
                        </a:rPr>
                        <a:t>D1.2: Set up an operational GNSS analysis of Icelandic </a:t>
                      </a:r>
                      <a:r>
                        <a:rPr lang="en-US" sz="1100" dirty="0" smtClean="0">
                          <a:latin typeface="Arial;sans-serif"/>
                        </a:rPr>
                        <a:t>CORS</a:t>
                      </a:r>
                      <a:endParaRPr sz="1100" dirty="0">
                        <a:latin typeface="Arial;sans-serif"/>
                      </a:endParaRPr>
                    </a:p>
                  </a:txBody>
                  <a:tcPr marL="68580" marR="68580" marT="34290" marB="34290">
                    <a:solidFill>
                      <a:srgbClr val="00B0F0"/>
                    </a:solidFill>
                  </a:tcPr>
                </a:tc>
                <a:extLst>
                  <a:ext uri="{0D108BD9-81ED-4DB2-BD59-A6C34878D82A}">
                    <a16:rowId xmlns:a16="http://schemas.microsoft.com/office/drawing/2014/main" val="10002"/>
                  </a:ext>
                </a:extLst>
              </a:tr>
              <a:tr h="275090">
                <a:tc vMerge="1">
                  <a:txBody>
                    <a:bodyPr/>
                    <a:lstStyle/>
                    <a:p>
                      <a:endParaRPr lang="nb-NO" sz="1000"/>
                    </a:p>
                  </a:txBody>
                  <a:tcPr marL="68580" marR="68580" marT="34290" marB="34290"/>
                </a:tc>
                <a:tc>
                  <a:txBody>
                    <a:bodyPr/>
                    <a:lstStyle/>
                    <a:p>
                      <a:r>
                        <a:rPr lang="en-US" sz="1100" dirty="0">
                          <a:latin typeface="Arial;sans-serif"/>
                        </a:rPr>
                        <a:t>D1.3: Determine a preliminary secular velocity field for the Icelandic GNSS </a:t>
                      </a:r>
                      <a:r>
                        <a:rPr lang="en-US" sz="1100" dirty="0" smtClean="0">
                          <a:latin typeface="Arial;sans-serif"/>
                        </a:rPr>
                        <a:t>stations</a:t>
                      </a:r>
                      <a:endParaRPr sz="1100" dirty="0">
                        <a:latin typeface="Arial;sans-serif"/>
                      </a:endParaRPr>
                    </a:p>
                  </a:txBody>
                  <a:tcPr marL="68580" marR="68580" marT="34290" marB="34290">
                    <a:solidFill>
                      <a:srgbClr val="FFFF00"/>
                    </a:solidFill>
                  </a:tcPr>
                </a:tc>
                <a:extLst>
                  <a:ext uri="{0D108BD9-81ED-4DB2-BD59-A6C34878D82A}">
                    <a16:rowId xmlns:a16="http://schemas.microsoft.com/office/drawing/2014/main" val="10003"/>
                  </a:ext>
                </a:extLst>
              </a:tr>
              <a:tr h="275090">
                <a:tc vMerge="1">
                  <a:txBody>
                    <a:bodyPr/>
                    <a:lstStyle/>
                    <a:p>
                      <a:endParaRPr lang="nb-NO" sz="1000" dirty="0"/>
                    </a:p>
                  </a:txBody>
                  <a:tcPr marL="68580" marR="68580" marT="34290" marB="34290"/>
                </a:tc>
                <a:tc>
                  <a:txBody>
                    <a:bodyPr/>
                    <a:lstStyle/>
                    <a:p>
                      <a:r>
                        <a:rPr lang="en-US" sz="1100" dirty="0">
                          <a:latin typeface="Arial;sans-serif"/>
                        </a:rPr>
                        <a:t>D1.4: Time-series analysis for determination of velocities and deformations of Icelandic GNSS </a:t>
                      </a:r>
                      <a:r>
                        <a:rPr lang="en-US" sz="1100" dirty="0" smtClean="0">
                          <a:latin typeface="Arial;sans-serif"/>
                        </a:rPr>
                        <a:t>stations</a:t>
                      </a:r>
                      <a:endParaRPr sz="1100" dirty="0">
                        <a:latin typeface="Arial;sans-serif"/>
                      </a:endParaRPr>
                    </a:p>
                  </a:txBody>
                  <a:tcPr marL="68580" marR="68580" marT="34290" marB="34290">
                    <a:solidFill>
                      <a:srgbClr val="FFFF00"/>
                    </a:solidFill>
                  </a:tcPr>
                </a:tc>
                <a:extLst>
                  <a:ext uri="{0D108BD9-81ED-4DB2-BD59-A6C34878D82A}">
                    <a16:rowId xmlns:a16="http://schemas.microsoft.com/office/drawing/2014/main" val="10004"/>
                  </a:ext>
                </a:extLst>
              </a:tr>
              <a:tr h="351062">
                <a:tc rowSpan="3">
                  <a:txBody>
                    <a:bodyPr/>
                    <a:lstStyle/>
                    <a:p>
                      <a:r>
                        <a:rPr lang="en-US" sz="1100" b="1" dirty="0">
                          <a:latin typeface="Arial;sans-serif"/>
                        </a:rPr>
                        <a:t>WP2: Access to DRF </a:t>
                      </a:r>
                      <a:endParaRPr sz="1100" dirty="0">
                        <a:latin typeface="Arial;sans-serif"/>
                      </a:endParaRPr>
                    </a:p>
                    <a:p>
                      <a:r>
                        <a:rPr lang="en-US" sz="1100" b="1" dirty="0">
                          <a:latin typeface="Arial;sans-serif"/>
                        </a:rPr>
                        <a:t>(user perspective)</a:t>
                      </a:r>
                      <a:endParaRPr sz="1100" dirty="0">
                        <a:latin typeface="Arial;sans-serif"/>
                      </a:endParaRPr>
                    </a:p>
                  </a:txBody>
                  <a:tcPr marL="68580" marR="68580" marT="34290" marB="34290"/>
                </a:tc>
                <a:tc>
                  <a:txBody>
                    <a:bodyPr/>
                    <a:lstStyle/>
                    <a:p>
                      <a:r>
                        <a:rPr lang="en-US" sz="1100" dirty="0">
                          <a:latin typeface="Arial;sans-serif"/>
                        </a:rPr>
                        <a:t>D2.1: Review of the RTK software options with respect to the requirements of dynamic coordinates in a </a:t>
                      </a:r>
                      <a:r>
                        <a:rPr lang="en-US" sz="1100" dirty="0" smtClean="0">
                          <a:latin typeface="Arial;sans-serif"/>
                        </a:rPr>
                        <a:t>DRF</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05"/>
                  </a:ext>
                </a:extLst>
              </a:tr>
              <a:tr h="275090">
                <a:tc vMerge="1">
                  <a:txBody>
                    <a:bodyPr/>
                    <a:lstStyle/>
                    <a:p>
                      <a:endParaRPr lang="nb-NO" sz="1000" dirty="0"/>
                    </a:p>
                  </a:txBody>
                  <a:tcPr marL="68580" marR="68580" marT="34290" marB="34290"/>
                </a:tc>
                <a:tc>
                  <a:txBody>
                    <a:bodyPr/>
                    <a:lstStyle/>
                    <a:p>
                      <a:r>
                        <a:rPr lang="en-US" sz="1100" dirty="0">
                          <a:latin typeface="Arial;sans-serif"/>
                        </a:rPr>
                        <a:t>D2.2: Implementing a test-RTK service delivering DRF </a:t>
                      </a:r>
                      <a:r>
                        <a:rPr lang="en-US" sz="1100" dirty="0" smtClean="0">
                          <a:latin typeface="Arial;sans-serif"/>
                        </a:rPr>
                        <a:t>coordinates</a:t>
                      </a:r>
                      <a:endParaRPr sz="1100" dirty="0">
                        <a:latin typeface="Arial;sans-serif"/>
                      </a:endParaRPr>
                    </a:p>
                  </a:txBody>
                  <a:tcPr marL="68580" marR="68580" marT="34290" marB="34290">
                    <a:solidFill>
                      <a:srgbClr val="00B0F0"/>
                    </a:solidFill>
                  </a:tcPr>
                </a:tc>
                <a:extLst>
                  <a:ext uri="{0D108BD9-81ED-4DB2-BD59-A6C34878D82A}">
                    <a16:rowId xmlns:a16="http://schemas.microsoft.com/office/drawing/2014/main" val="10006"/>
                  </a:ext>
                </a:extLst>
              </a:tr>
              <a:tr h="275090">
                <a:tc vMerge="1">
                  <a:txBody>
                    <a:bodyPr/>
                    <a:lstStyle/>
                    <a:p>
                      <a:endParaRPr lang="nb-NO" sz="1000" dirty="0"/>
                    </a:p>
                  </a:txBody>
                  <a:tcPr marL="68580" marR="68580" marT="34290" marB="34290"/>
                </a:tc>
                <a:tc>
                  <a:txBody>
                    <a:bodyPr/>
                    <a:lstStyle/>
                    <a:p>
                      <a:r>
                        <a:rPr lang="en-US" sz="1100" dirty="0">
                          <a:latin typeface="Arial;sans-serif"/>
                        </a:rPr>
                        <a:t>D2.3: Review of the quality of global PPP for </a:t>
                      </a:r>
                      <a:r>
                        <a:rPr lang="en-US" sz="1100" dirty="0" smtClean="0">
                          <a:latin typeface="Arial;sans-serif"/>
                        </a:rPr>
                        <a:t>positioning</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07"/>
                  </a:ext>
                </a:extLst>
              </a:tr>
              <a:tr h="529754">
                <a:tc rowSpan="3">
                  <a:txBody>
                    <a:bodyPr/>
                    <a:lstStyle/>
                    <a:p>
                      <a:r>
                        <a:rPr lang="en-US" sz="1100" b="1" dirty="0">
                          <a:latin typeface="Arial;sans-serif"/>
                        </a:rPr>
                        <a:t>WP3: Deformation model</a:t>
                      </a:r>
                      <a:endParaRPr sz="1100" dirty="0">
                        <a:latin typeface="Arial;sans-serif"/>
                      </a:endParaRPr>
                    </a:p>
                  </a:txBody>
                  <a:tcPr marL="68580" marR="68580" marT="34290" marB="34290">
                    <a:solidFill>
                      <a:schemeClr val="bg1"/>
                    </a:solidFill>
                  </a:tcPr>
                </a:tc>
                <a:tc>
                  <a:txBody>
                    <a:bodyPr/>
                    <a:lstStyle/>
                    <a:p>
                      <a:r>
                        <a:rPr lang="en-US" sz="1100" dirty="0">
                          <a:latin typeface="Arial;sans-serif"/>
                        </a:rPr>
                        <a:t>D3.1: Description of concept for deformation </a:t>
                      </a:r>
                      <a:r>
                        <a:rPr lang="en-US" sz="1100" dirty="0" smtClean="0">
                          <a:latin typeface="Arial;sans-serif"/>
                        </a:rPr>
                        <a:t>model</a:t>
                      </a:r>
                      <a:endParaRPr sz="1100" dirty="0">
                        <a:latin typeface="Arial;sans-serif"/>
                      </a:endParaRPr>
                    </a:p>
                    <a:p>
                      <a:r>
                        <a:rPr lang="en-US" sz="1100" dirty="0">
                          <a:latin typeface="Arial;sans-serif"/>
                        </a:rPr>
                        <a:t>D3.2: Description of concepts for handling secular motions and deformation </a:t>
                      </a:r>
                      <a:r>
                        <a:rPr lang="en-US" sz="1100" dirty="0" smtClean="0">
                          <a:latin typeface="Arial;sans-serif"/>
                        </a:rPr>
                        <a:t>events</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08"/>
                  </a:ext>
                </a:extLst>
              </a:tr>
              <a:tr h="275090">
                <a:tc vMerge="1">
                  <a:txBody>
                    <a:bodyPr/>
                    <a:lstStyle/>
                    <a:p>
                      <a:endParaRPr lang="nb-NO" sz="1000"/>
                    </a:p>
                  </a:txBody>
                  <a:tcPr marL="68580" marR="68580" marT="34290" marB="34290"/>
                </a:tc>
                <a:tc>
                  <a:txBody>
                    <a:bodyPr/>
                    <a:lstStyle/>
                    <a:p>
                      <a:r>
                        <a:rPr lang="en-US" sz="1100" dirty="0">
                          <a:latin typeface="Arial;sans-serif"/>
                        </a:rPr>
                        <a:t>D3.3: Determination of a preliminary deformation </a:t>
                      </a:r>
                      <a:r>
                        <a:rPr lang="en-US" sz="1100" dirty="0" smtClean="0">
                          <a:latin typeface="Arial;sans-serif"/>
                        </a:rPr>
                        <a:t>model</a:t>
                      </a:r>
                      <a:endParaRPr sz="1100" dirty="0">
                        <a:latin typeface="Arial;sans-serif"/>
                      </a:endParaRPr>
                    </a:p>
                  </a:txBody>
                  <a:tcPr marL="68580" marR="68580" marT="34290" marB="34290">
                    <a:solidFill>
                      <a:srgbClr val="FFFF00"/>
                    </a:solidFill>
                  </a:tcPr>
                </a:tc>
                <a:extLst>
                  <a:ext uri="{0D108BD9-81ED-4DB2-BD59-A6C34878D82A}">
                    <a16:rowId xmlns:a16="http://schemas.microsoft.com/office/drawing/2014/main" val="10010"/>
                  </a:ext>
                </a:extLst>
              </a:tr>
              <a:tr h="268743">
                <a:tc vMerge="1">
                  <a:txBody>
                    <a:bodyPr/>
                    <a:lstStyle/>
                    <a:p>
                      <a:endParaRPr lang="nb-NO" sz="1000" dirty="0"/>
                    </a:p>
                  </a:txBody>
                  <a:tcPr marL="68580" marR="68580" marT="34290" marB="34290"/>
                </a:tc>
                <a:tc>
                  <a:txBody>
                    <a:bodyPr/>
                    <a:lstStyle/>
                    <a:p>
                      <a:r>
                        <a:rPr lang="en-US" sz="1100" dirty="0">
                          <a:latin typeface="Arial;sans-serif"/>
                        </a:rPr>
                        <a:t>D3.4: Description of how to implement deformation model in GIS </a:t>
                      </a:r>
                      <a:r>
                        <a:rPr lang="en-US" sz="1100" dirty="0" smtClean="0">
                          <a:latin typeface="Arial;sans-serif"/>
                        </a:rPr>
                        <a:t>systems</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11"/>
                  </a:ext>
                </a:extLst>
              </a:tr>
              <a:tr h="389799">
                <a:tc>
                  <a:txBody>
                    <a:bodyPr/>
                    <a:lstStyle/>
                    <a:p>
                      <a:r>
                        <a:rPr lang="en-US" sz="1100" b="1" dirty="0">
                          <a:latin typeface="Arial;sans-serif"/>
                        </a:rPr>
                        <a:t>WP4: Plan for a long term NKG-activity</a:t>
                      </a:r>
                      <a:endParaRPr sz="1100" dirty="0">
                        <a:latin typeface="Arial;sans-serif"/>
                      </a:endParaRPr>
                    </a:p>
                  </a:txBody>
                  <a:tcPr marL="68580" marR="68580" marT="34290" marB="34290">
                    <a:solidFill>
                      <a:schemeClr val="bg1"/>
                    </a:solidFill>
                  </a:tcPr>
                </a:tc>
                <a:tc>
                  <a:txBody>
                    <a:bodyPr/>
                    <a:lstStyle/>
                    <a:p>
                      <a:r>
                        <a:rPr lang="en-US" sz="1100" dirty="0">
                          <a:latin typeface="Arial;sans-serif"/>
                        </a:rPr>
                        <a:t>D4: Document describing the plan for the NKG-activity 2018-2022 </a:t>
                      </a:r>
                      <a:endParaRPr sz="1100" dirty="0">
                        <a:latin typeface="Arial;sans-serif"/>
                      </a:endParaRPr>
                    </a:p>
                  </a:txBody>
                  <a:tcPr marL="68580" marR="68580" marT="34290" marB="34290">
                    <a:solidFill>
                      <a:srgbClr val="FFC000"/>
                    </a:solidFill>
                  </a:tcPr>
                </a:tc>
                <a:extLst>
                  <a:ext uri="{0D108BD9-81ED-4DB2-BD59-A6C34878D82A}">
                    <a16:rowId xmlns:a16="http://schemas.microsoft.com/office/drawing/2014/main" val="10012"/>
                  </a:ext>
                </a:extLst>
              </a:tr>
            </a:tbl>
          </a:graphicData>
        </a:graphic>
      </p:graphicFrame>
      <p:graphicFrame>
        <p:nvGraphicFramePr>
          <p:cNvPr id="4" name="Table 1"/>
          <p:cNvGraphicFramePr/>
          <p:nvPr>
            <p:extLst>
              <p:ext uri="{D42A27DB-BD31-4B8C-83A1-F6EECF244321}">
                <p14:modId xmlns:p14="http://schemas.microsoft.com/office/powerpoint/2010/main" val="3613004709"/>
              </p:ext>
            </p:extLst>
          </p:nvPr>
        </p:nvGraphicFramePr>
        <p:xfrm>
          <a:off x="86898" y="667778"/>
          <a:ext cx="7104530" cy="1751195"/>
        </p:xfrm>
        <a:graphic>
          <a:graphicData uri="http://schemas.openxmlformats.org/drawingml/2006/table">
            <a:tbl>
              <a:tblPr/>
              <a:tblGrid>
                <a:gridCol w="2725590">
                  <a:extLst>
                    <a:ext uri="{9D8B030D-6E8A-4147-A177-3AD203B41FA5}">
                      <a16:colId xmlns:a16="http://schemas.microsoft.com/office/drawing/2014/main" val="20000"/>
                    </a:ext>
                  </a:extLst>
                </a:gridCol>
                <a:gridCol w="1606688">
                  <a:extLst>
                    <a:ext uri="{9D8B030D-6E8A-4147-A177-3AD203B41FA5}">
                      <a16:colId xmlns:a16="http://schemas.microsoft.com/office/drawing/2014/main" val="20001"/>
                    </a:ext>
                  </a:extLst>
                </a:gridCol>
                <a:gridCol w="1756717">
                  <a:extLst>
                    <a:ext uri="{9D8B030D-6E8A-4147-A177-3AD203B41FA5}">
                      <a16:colId xmlns:a16="http://schemas.microsoft.com/office/drawing/2014/main" val="514457163"/>
                    </a:ext>
                  </a:extLst>
                </a:gridCol>
                <a:gridCol w="1015535">
                  <a:extLst>
                    <a:ext uri="{9D8B030D-6E8A-4147-A177-3AD203B41FA5}">
                      <a16:colId xmlns:a16="http://schemas.microsoft.com/office/drawing/2014/main" val="3605425080"/>
                    </a:ext>
                  </a:extLst>
                </a:gridCol>
              </a:tblGrid>
              <a:tr h="259422">
                <a:tc>
                  <a:txBody>
                    <a:bodyPr/>
                    <a:lstStyle/>
                    <a:p>
                      <a:endParaRPr sz="1400" b="1" dirty="0"/>
                    </a:p>
                  </a:txBody>
                  <a:tcPr marL="68580" marR="68580" marT="34290" marB="34290"/>
                </a:tc>
                <a:tc>
                  <a:txBody>
                    <a:bodyPr/>
                    <a:lstStyle/>
                    <a:p>
                      <a:r>
                        <a:rPr lang="nb-NO" sz="1000" dirty="0" err="1" smtClean="0"/>
                        <a:t>Document</a:t>
                      </a:r>
                      <a:endParaRPr sz="1000" dirty="0"/>
                    </a:p>
                  </a:txBody>
                  <a:tcPr marL="68580" marR="68580" marT="34290" marB="34290">
                    <a:solidFill>
                      <a:srgbClr val="FFC000"/>
                    </a:solidFill>
                  </a:tcPr>
                </a:tc>
                <a:tc>
                  <a:txBody>
                    <a:bodyPr/>
                    <a:lstStyle/>
                    <a:p>
                      <a:r>
                        <a:rPr lang="nb-NO" sz="1000" dirty="0" err="1" smtClean="0"/>
                        <a:t>Results</a:t>
                      </a:r>
                      <a:endParaRPr sz="1000" dirty="0"/>
                    </a:p>
                  </a:txBody>
                  <a:tcPr marL="68580" marR="68580" marT="34290" marB="34290">
                    <a:solidFill>
                      <a:srgbClr val="FFFF00"/>
                    </a:solidFill>
                  </a:tcPr>
                </a:tc>
                <a:tc>
                  <a:txBody>
                    <a:bodyPr/>
                    <a:lstStyle/>
                    <a:p>
                      <a:r>
                        <a:rPr lang="nb-NO" sz="1000" dirty="0" smtClean="0"/>
                        <a:t>Test</a:t>
                      </a:r>
                      <a:r>
                        <a:rPr lang="nb-NO" sz="1000" baseline="0" dirty="0" smtClean="0"/>
                        <a:t> service</a:t>
                      </a:r>
                      <a:endParaRPr sz="1000" dirty="0"/>
                    </a:p>
                  </a:txBody>
                  <a:tcPr marL="68580" marR="68580" marT="34290" marB="34290">
                    <a:solidFill>
                      <a:srgbClr val="00B0F0"/>
                    </a:solidFill>
                  </a:tcPr>
                </a:tc>
                <a:extLst>
                  <a:ext uri="{0D108BD9-81ED-4DB2-BD59-A6C34878D82A}">
                    <a16:rowId xmlns:a16="http://schemas.microsoft.com/office/drawing/2014/main" val="10000"/>
                  </a:ext>
                </a:extLst>
              </a:tr>
              <a:tr h="2456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b="1" dirty="0" smtClean="0">
                          <a:solidFill>
                            <a:srgbClr val="0070C0"/>
                          </a:solidFill>
                          <a:latin typeface="Arial;sans-serif"/>
                        </a:rPr>
                        <a:t>DRF-</a:t>
                      </a:r>
                      <a:r>
                        <a:rPr lang="nb-NO" sz="1400" b="1" dirty="0" err="1" smtClean="0">
                          <a:solidFill>
                            <a:srgbClr val="0070C0"/>
                          </a:solidFill>
                          <a:latin typeface="Arial;sans-serif"/>
                        </a:rPr>
                        <a:t>Iceland</a:t>
                      </a:r>
                      <a:r>
                        <a:rPr lang="nb-NO" sz="1400" b="1" dirty="0" smtClean="0">
                          <a:solidFill>
                            <a:srgbClr val="0070C0"/>
                          </a:solidFill>
                          <a:latin typeface="Arial;sans-serif"/>
                        </a:rPr>
                        <a:t> pre-</a:t>
                      </a:r>
                      <a:r>
                        <a:rPr lang="nb-NO" sz="1400" b="1" dirty="0" err="1" smtClean="0">
                          <a:solidFill>
                            <a:srgbClr val="0070C0"/>
                          </a:solidFill>
                          <a:latin typeface="Arial;sans-serif"/>
                        </a:rPr>
                        <a:t>project</a:t>
                      </a:r>
                      <a:endParaRPr sz="1400" b="1" dirty="0">
                        <a:solidFill>
                          <a:srgbClr val="0070C0"/>
                        </a:solidFill>
                        <a:latin typeface="Arial;sans-serif"/>
                      </a:endParaRPr>
                    </a:p>
                  </a:txBody>
                  <a:tcPr marL="68580" marR="68580" marT="34290" marB="34290"/>
                </a:tc>
                <a:tc gridSpan="3">
                  <a:txBody>
                    <a:bodyPr/>
                    <a:lstStyle/>
                    <a:p>
                      <a:endParaRPr sz="1100" dirty="0">
                        <a:latin typeface="Arial;sans-serif"/>
                      </a:endParaRPr>
                    </a:p>
                  </a:txBody>
                  <a:tcPr marL="68580" marR="68580" marT="34290" marB="34290">
                    <a:solidFill>
                      <a:schemeClr val="bg1"/>
                    </a:solidFill>
                  </a:tcPr>
                </a:tc>
                <a:tc hMerge="1">
                  <a:txBody>
                    <a:bodyPr/>
                    <a:lstStyle/>
                    <a:p>
                      <a:endParaRPr sz="1000" dirty="0"/>
                    </a:p>
                  </a:txBody>
                  <a:tcPr marL="68580" marR="68580" marT="34290" marB="34290">
                    <a:solidFill>
                      <a:srgbClr val="FFFF00"/>
                    </a:solidFill>
                  </a:tcPr>
                </a:tc>
                <a:tc hMerge="1">
                  <a:txBody>
                    <a:bodyPr/>
                    <a:lstStyle/>
                    <a:p>
                      <a:endParaRPr sz="1000" dirty="0"/>
                    </a:p>
                  </a:txBody>
                  <a:tcPr marL="68580" marR="68580" marT="34290" marB="34290">
                    <a:solidFill>
                      <a:srgbClr val="00B050"/>
                    </a:solidFill>
                  </a:tcPr>
                </a:tc>
                <a:extLst>
                  <a:ext uri="{0D108BD9-81ED-4DB2-BD59-A6C34878D82A}">
                    <a16:rowId xmlns:a16="http://schemas.microsoft.com/office/drawing/2014/main" val="2171861269"/>
                  </a:ext>
                </a:extLst>
              </a:tr>
              <a:tr h="118171">
                <a:tc rowSpan="5">
                  <a:txBody>
                    <a:bodyPr/>
                    <a:lstStyle/>
                    <a:p>
                      <a:endParaRPr sz="1100" dirty="0">
                        <a:latin typeface="Arial;sans-serif"/>
                      </a:endParaRPr>
                    </a:p>
                  </a:txBody>
                  <a:tcPr marL="68580" marR="68580" marT="34290" marB="34290"/>
                </a:tc>
                <a:tc gridSpan="3">
                  <a:txBody>
                    <a:bodyPr/>
                    <a:lstStyle/>
                    <a:p>
                      <a:r>
                        <a:rPr lang="en-US" sz="1100" dirty="0" smtClean="0">
                          <a:latin typeface="Arial;sans-serif"/>
                        </a:rPr>
                        <a:t>How to define a dynamic reference frame</a:t>
                      </a:r>
                    </a:p>
                  </a:txBody>
                  <a:tcPr marL="68580" marR="68580" marT="34290" marB="3429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18049">
                <a:tc vMerge="1">
                  <a:txBody>
                    <a:bodyPr/>
                    <a:lstStyle/>
                    <a:p>
                      <a:endParaRPr lang="en-US"/>
                    </a:p>
                  </a:txBody>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smtClean="0">
                          <a:latin typeface="Arial;sans-serif"/>
                        </a:rPr>
                        <a:t>Geodesy in Iceland</a:t>
                      </a:r>
                      <a:endParaRPr sz="1100" dirty="0">
                        <a:latin typeface="Arial;sans-serif"/>
                      </a:endParaRPr>
                    </a:p>
                  </a:txBody>
                  <a:tcPr marL="68580" marR="68580" marT="34290" marB="3429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3051985"/>
                  </a:ext>
                </a:extLst>
              </a:tr>
              <a:tr h="161535">
                <a:tc vMerge="1">
                  <a:txBody>
                    <a:bodyPr/>
                    <a:lstStyle/>
                    <a:p>
                      <a:endParaRPr lang="nb-NO" sz="1000" dirty="0"/>
                    </a:p>
                  </a:txBody>
                  <a:tcPr marL="68580" marR="68580" marT="34290" marB="34290"/>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smtClean="0">
                          <a:latin typeface="Arial;sans-serif"/>
                        </a:rPr>
                        <a:t>Spatial data infrastructure in Iceland</a:t>
                      </a:r>
                      <a:endParaRPr sz="1100" dirty="0">
                        <a:latin typeface="Arial;sans-serif"/>
                      </a:endParaRPr>
                    </a:p>
                  </a:txBody>
                  <a:tcPr marL="68580" marR="68580" marT="34290" marB="3429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42435">
                <a:tc vMerge="1">
                  <a:txBody>
                    <a:bodyPr/>
                    <a:lstStyle/>
                    <a:p>
                      <a:endParaRPr lang="nb-NO" sz="1000" dirty="0"/>
                    </a:p>
                  </a:txBody>
                  <a:tcPr marL="68580" marR="68580" marT="34290" marB="34290"/>
                </a:tc>
                <a:tc gridSpan="3">
                  <a:txBody>
                    <a:bodyPr/>
                    <a:lstStyle/>
                    <a:p>
                      <a:r>
                        <a:rPr lang="en-US" sz="1100" dirty="0" smtClean="0">
                          <a:latin typeface="Arial;sans-serif"/>
                        </a:rPr>
                        <a:t>GIS and dynamic reference frames</a:t>
                      </a:r>
                      <a:endParaRPr sz="1100" dirty="0">
                        <a:latin typeface="Arial;sans-serif"/>
                      </a:endParaRPr>
                    </a:p>
                  </a:txBody>
                  <a:tcPr marL="68580" marR="68580" marT="34290" marB="3429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0">
                <a:tc vMerge="1">
                  <a:txBody>
                    <a:bodyPr/>
                    <a:lstStyle/>
                    <a:p>
                      <a:endParaRPr lang="en-US"/>
                    </a:p>
                  </a:txBody>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smtClean="0">
                          <a:latin typeface="Arial;sans-serif"/>
                        </a:rPr>
                        <a:t>DRF Iceland project proposal</a:t>
                      </a:r>
                      <a:endParaRPr sz="1100" dirty="0">
                        <a:latin typeface="Arial;sans-serif"/>
                      </a:endParaRPr>
                    </a:p>
                  </a:txBody>
                  <a:tcPr marL="68580" marR="68580" marT="34290" marB="3429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2571708"/>
                  </a:ext>
                </a:extLst>
              </a:tr>
            </a:tbl>
          </a:graphicData>
        </a:graphic>
      </p:graphicFrame>
      <p:sp>
        <p:nvSpPr>
          <p:cNvPr id="5" name="Høyre klammeparentes 4"/>
          <p:cNvSpPr/>
          <p:nvPr/>
        </p:nvSpPr>
        <p:spPr>
          <a:xfrm>
            <a:off x="7234517" y="6118411"/>
            <a:ext cx="349624" cy="26446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Høyre klammeparentes 5"/>
          <p:cNvSpPr/>
          <p:nvPr/>
        </p:nvSpPr>
        <p:spPr>
          <a:xfrm>
            <a:off x="7252447" y="2814918"/>
            <a:ext cx="331694" cy="36755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Høyre klammeparentes 6"/>
          <p:cNvSpPr/>
          <p:nvPr/>
        </p:nvSpPr>
        <p:spPr>
          <a:xfrm>
            <a:off x="7252447" y="5302109"/>
            <a:ext cx="331694" cy="816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Høyre klammeparentes 7"/>
          <p:cNvSpPr/>
          <p:nvPr/>
        </p:nvSpPr>
        <p:spPr>
          <a:xfrm>
            <a:off x="7252447" y="3217814"/>
            <a:ext cx="331694" cy="181983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1" name="TekstSylinder 10"/>
          <p:cNvSpPr txBox="1"/>
          <p:nvPr/>
        </p:nvSpPr>
        <p:spPr>
          <a:xfrm>
            <a:off x="7608405" y="3773788"/>
            <a:ext cx="1535595" cy="707886"/>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rtlCol="0">
            <a:spAutoFit/>
          </a:bodyPr>
          <a:lstStyle/>
          <a:p>
            <a:r>
              <a:rPr lang="en-US" sz="2000" dirty="0" err="1" smtClean="0"/>
              <a:t>Gudmundur</a:t>
            </a:r>
            <a:endParaRPr lang="en-US" sz="2000" dirty="0" smtClean="0"/>
          </a:p>
          <a:p>
            <a:r>
              <a:rPr lang="en-US" sz="2000" dirty="0" smtClean="0"/>
              <a:t>9.40-10.00</a:t>
            </a:r>
            <a:endParaRPr lang="en-US" sz="2000" dirty="0"/>
          </a:p>
        </p:txBody>
      </p:sp>
      <p:sp>
        <p:nvSpPr>
          <p:cNvPr id="12" name="TekstSylinder 11"/>
          <p:cNvSpPr txBox="1"/>
          <p:nvPr/>
        </p:nvSpPr>
        <p:spPr>
          <a:xfrm>
            <a:off x="7584142" y="5302109"/>
            <a:ext cx="1570558" cy="707886"/>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rtlCol="0">
            <a:spAutoFit/>
          </a:bodyPr>
          <a:lstStyle/>
          <a:p>
            <a:r>
              <a:rPr lang="en-US" sz="2000" dirty="0" smtClean="0"/>
              <a:t>Geir-Arne +</a:t>
            </a:r>
          </a:p>
          <a:p>
            <a:r>
              <a:rPr lang="en-US" sz="2000" dirty="0" smtClean="0"/>
              <a:t>10.00-10.20</a:t>
            </a:r>
            <a:endParaRPr lang="en-US" sz="2000" dirty="0"/>
          </a:p>
        </p:txBody>
      </p:sp>
      <p:sp>
        <p:nvSpPr>
          <p:cNvPr id="13" name="TekstSylinder 12"/>
          <p:cNvSpPr txBox="1"/>
          <p:nvPr/>
        </p:nvSpPr>
        <p:spPr>
          <a:xfrm>
            <a:off x="7637034" y="5945862"/>
            <a:ext cx="1435248" cy="707886"/>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rtlCol="0">
            <a:spAutoFit/>
          </a:bodyPr>
          <a:lstStyle/>
          <a:p>
            <a:r>
              <a:rPr lang="en-US" sz="2000" dirty="0" smtClean="0"/>
              <a:t>Kristian E.</a:t>
            </a:r>
          </a:p>
          <a:p>
            <a:r>
              <a:rPr lang="en-US" sz="2000" dirty="0" smtClean="0"/>
              <a:t>Wed 15.30</a:t>
            </a:r>
            <a:endParaRPr lang="en-US" sz="2000" dirty="0"/>
          </a:p>
        </p:txBody>
      </p:sp>
      <p:sp>
        <p:nvSpPr>
          <p:cNvPr id="14" name="Høyre klammeparentes 13"/>
          <p:cNvSpPr/>
          <p:nvPr/>
        </p:nvSpPr>
        <p:spPr>
          <a:xfrm>
            <a:off x="7228183" y="4986103"/>
            <a:ext cx="331694" cy="36755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5" name="Høyre klammeparentes 14"/>
          <p:cNvSpPr/>
          <p:nvPr/>
        </p:nvSpPr>
        <p:spPr>
          <a:xfrm>
            <a:off x="7227288" y="6382871"/>
            <a:ext cx="331694" cy="36755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TekstSylinder 16"/>
          <p:cNvSpPr txBox="1"/>
          <p:nvPr/>
        </p:nvSpPr>
        <p:spPr>
          <a:xfrm>
            <a:off x="7835153" y="1640541"/>
            <a:ext cx="248786" cy="369332"/>
          </a:xfrm>
          <a:prstGeom prst="rect">
            <a:avLst/>
          </a:prstGeom>
          <a:noFill/>
        </p:spPr>
        <p:txBody>
          <a:bodyPr wrap="none" rtlCol="0">
            <a:spAutoFit/>
          </a:bodyPr>
          <a:lstStyle/>
          <a:p>
            <a:r>
              <a:rPr lang="en-US" dirty="0" smtClean="0"/>
              <a:t> </a:t>
            </a:r>
            <a:endParaRPr lang="en-US" dirty="0"/>
          </a:p>
        </p:txBody>
      </p:sp>
      <p:sp>
        <p:nvSpPr>
          <p:cNvPr id="18" name="Høyre klammeparentes 17"/>
          <p:cNvSpPr/>
          <p:nvPr/>
        </p:nvSpPr>
        <p:spPr>
          <a:xfrm>
            <a:off x="7191428" y="1188174"/>
            <a:ext cx="367554" cy="119055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6" name="TekstSylinder 15"/>
          <p:cNvSpPr txBox="1"/>
          <p:nvPr/>
        </p:nvSpPr>
        <p:spPr>
          <a:xfrm>
            <a:off x="0" y="-92272"/>
            <a:ext cx="8700459" cy="830997"/>
          </a:xfrm>
          <a:prstGeom prst="rect">
            <a:avLst/>
          </a:prstGeom>
          <a:noFill/>
        </p:spPr>
        <p:txBody>
          <a:bodyPr wrap="none" rtlCol="0">
            <a:spAutoFit/>
          </a:bodyPr>
          <a:lstStyle/>
          <a:p>
            <a:r>
              <a:rPr lang="en-US" sz="2400" b="1" dirty="0" smtClean="0"/>
              <a:t>Deliverables of the DRF-Iceland projects included:</a:t>
            </a:r>
            <a:br>
              <a:rPr lang="en-US" sz="2400" b="1" dirty="0" smtClean="0"/>
            </a:br>
            <a:r>
              <a:rPr lang="en-US" sz="2400" b="1" dirty="0" smtClean="0"/>
              <a:t>11 documents, three sets of results and two test services</a:t>
            </a:r>
            <a:endParaRPr lang="en-US" sz="2400" b="1" dirty="0"/>
          </a:p>
        </p:txBody>
      </p:sp>
    </p:spTree>
    <p:extLst>
      <p:ext uri="{BB962C8B-B14F-4D97-AF65-F5344CB8AC3E}">
        <p14:creationId xmlns:p14="http://schemas.microsoft.com/office/powerpoint/2010/main" val="30973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P spid="14"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256" y="1190160"/>
            <a:ext cx="7731917" cy="4666354"/>
          </a:xfrm>
          <a:prstGeom prst="rect">
            <a:avLst/>
          </a:prstGeom>
        </p:spPr>
      </p:pic>
      <p:sp>
        <p:nvSpPr>
          <p:cNvPr id="2" name="Tittel 1"/>
          <p:cNvSpPr>
            <a:spLocks noGrp="1"/>
          </p:cNvSpPr>
          <p:nvPr>
            <p:ph type="title"/>
          </p:nvPr>
        </p:nvSpPr>
        <p:spPr>
          <a:xfrm>
            <a:off x="457110" y="273600"/>
            <a:ext cx="8229330" cy="834721"/>
          </a:xfrm>
        </p:spPr>
        <p:txBody>
          <a:bodyPr/>
          <a:lstStyle/>
          <a:p>
            <a:r>
              <a:rPr lang="en-US" sz="2600" b="1" dirty="0" smtClean="0"/>
              <a:t>The reference frame realization will be based on the NKG-GNSS analysis center</a:t>
            </a:r>
            <a:endParaRPr lang="en-US" sz="2600" b="1" dirty="0"/>
          </a:p>
        </p:txBody>
      </p:sp>
      <p:sp>
        <p:nvSpPr>
          <p:cNvPr id="3" name="Undertittel 2"/>
          <p:cNvSpPr>
            <a:spLocks noGrp="1"/>
          </p:cNvSpPr>
          <p:nvPr>
            <p:ph type="subTitle"/>
          </p:nvPr>
        </p:nvSpPr>
        <p:spPr>
          <a:xfrm>
            <a:off x="2715305" y="5867399"/>
            <a:ext cx="5302704" cy="697486"/>
          </a:xfrm>
        </p:spPr>
        <p:txBody>
          <a:bodyPr/>
          <a:lstStyle/>
          <a:p>
            <a:pPr marL="285750" lvl="1" indent="-285750">
              <a:buFont typeface="Arial" panose="020B0604020202020204" pitchFamily="34" charset="0"/>
              <a:buChar char="•"/>
            </a:pPr>
            <a:r>
              <a:rPr lang="en-US" dirty="0" smtClean="0"/>
              <a:t>Include stable stations surrounding Iceland</a:t>
            </a:r>
          </a:p>
          <a:p>
            <a:pPr marL="285750" lvl="1" indent="-285750">
              <a:buFont typeface="Arial" panose="020B0604020202020204" pitchFamily="34" charset="0"/>
              <a:buChar char="•"/>
            </a:pPr>
            <a:r>
              <a:rPr lang="en-US" dirty="0" smtClean="0"/>
              <a:t>Might be necessary with lower latency</a:t>
            </a:r>
            <a:endParaRPr lang="en-US" dirty="0"/>
          </a:p>
        </p:txBody>
      </p:sp>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10" y="1108321"/>
            <a:ext cx="4909547" cy="4828210"/>
          </a:xfrm>
          <a:prstGeom prst="rect">
            <a:avLst/>
          </a:prstGeom>
        </p:spPr>
      </p:pic>
    </p:spTree>
    <p:extLst>
      <p:ext uri="{BB962C8B-B14F-4D97-AF65-F5344CB8AC3E}">
        <p14:creationId xmlns:p14="http://schemas.microsoft.com/office/powerpoint/2010/main" val="1293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Bilde 294"/>
          <p:cNvPicPr/>
          <p:nvPr/>
        </p:nvPicPr>
        <p:blipFill>
          <a:blip r:embed="rId3"/>
          <a:stretch>
            <a:fillRect/>
          </a:stretch>
        </p:blipFill>
        <p:spPr>
          <a:xfrm>
            <a:off x="455451" y="1096543"/>
            <a:ext cx="7594706" cy="4887191"/>
          </a:xfrm>
          <a:prstGeom prst="rect">
            <a:avLst/>
          </a:prstGeom>
          <a:ln>
            <a:noFill/>
          </a:ln>
        </p:spPr>
      </p:pic>
      <p:sp>
        <p:nvSpPr>
          <p:cNvPr id="296" name="CustomShape 1"/>
          <p:cNvSpPr/>
          <p:nvPr/>
        </p:nvSpPr>
        <p:spPr>
          <a:xfrm>
            <a:off x="4025600" y="4572000"/>
            <a:ext cx="1238618" cy="714857"/>
          </a:xfrm>
          <a:prstGeom prst="ellipse">
            <a:avLst/>
          </a:prstGeom>
          <a:solidFill>
            <a:srgbClr val="729FCF"/>
          </a:solidFill>
          <a:ln>
            <a:solidFill>
              <a:srgbClr val="3465A4"/>
            </a:solidFill>
          </a:ln>
        </p:spPr>
        <p:txBody>
          <a:bodyPr wrap="none" lIns="76971" tIns="38486" rIns="76971" bIns="38486" anchor="ctr"/>
          <a:lstStyle/>
          <a:p>
            <a:pPr algn="ctr">
              <a:lnSpc>
                <a:spcPct val="100000"/>
              </a:lnSpc>
            </a:pPr>
            <a:r>
              <a:rPr lang="en-US" sz="1539">
                <a:latin typeface="Arial"/>
              </a:rPr>
              <a:t>Hydrological</a:t>
            </a:r>
            <a:endParaRPr sz="1539"/>
          </a:p>
          <a:p>
            <a:pPr algn="ctr">
              <a:lnSpc>
                <a:spcPct val="100000"/>
              </a:lnSpc>
            </a:pPr>
            <a:r>
              <a:rPr lang="en-US" sz="1539" dirty="0">
                <a:latin typeface="Arial"/>
              </a:rPr>
              <a:t>Loadings</a:t>
            </a:r>
            <a:endParaRPr sz="1539" dirty="0"/>
          </a:p>
        </p:txBody>
      </p:sp>
      <p:sp>
        <p:nvSpPr>
          <p:cNvPr id="297" name="Line 2"/>
          <p:cNvSpPr/>
          <p:nvPr/>
        </p:nvSpPr>
        <p:spPr>
          <a:xfrm>
            <a:off x="4949855" y="1609653"/>
            <a:ext cx="0" cy="479991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sp>
      <p:sp>
        <p:nvSpPr>
          <p:cNvPr id="298" name="Line 3"/>
          <p:cNvSpPr/>
          <p:nvPr/>
        </p:nvSpPr>
        <p:spPr>
          <a:xfrm flipV="1">
            <a:off x="5054272" y="5983734"/>
            <a:ext cx="640079" cy="6274"/>
          </a:xfrm>
          <a:prstGeom prst="line">
            <a:avLst/>
          </a:prstGeom>
          <a:ln>
            <a:solidFill>
              <a:srgbClr val="FF0000"/>
            </a:solidFill>
            <a:tailEnd type="triangle" w="med" len="med"/>
          </a:ln>
        </p:spPr>
      </p:sp>
      <p:sp>
        <p:nvSpPr>
          <p:cNvPr id="299" name="Line 4"/>
          <p:cNvSpPr/>
          <p:nvPr/>
        </p:nvSpPr>
        <p:spPr>
          <a:xfrm flipH="1">
            <a:off x="4341667" y="5990008"/>
            <a:ext cx="464289" cy="0"/>
          </a:xfrm>
          <a:prstGeom prst="line">
            <a:avLst/>
          </a:prstGeom>
          <a:ln>
            <a:solidFill>
              <a:srgbClr val="FF0000"/>
            </a:solidFill>
            <a:tailEnd type="triangle" w="med" len="med"/>
          </a:ln>
        </p:spPr>
      </p:sp>
      <p:sp>
        <p:nvSpPr>
          <p:cNvPr id="300" name="CustomShape 5"/>
          <p:cNvSpPr/>
          <p:nvPr/>
        </p:nvSpPr>
        <p:spPr>
          <a:xfrm>
            <a:off x="3114399" y="6016049"/>
            <a:ext cx="3519116" cy="514167"/>
          </a:xfrm>
          <a:prstGeom prst="rect">
            <a:avLst/>
          </a:prstGeom>
          <a:noFill/>
          <a:ln>
            <a:noFill/>
          </a:ln>
        </p:spPr>
        <p:txBody>
          <a:bodyPr lIns="76971" tIns="38486" rIns="76971" bIns="38486"/>
          <a:lstStyle/>
          <a:p>
            <a:r>
              <a:rPr lang="en-US" sz="1539" dirty="0" smtClean="0">
                <a:solidFill>
                  <a:srgbClr val="FF0000"/>
                </a:solidFill>
                <a:latin typeface="Arial"/>
              </a:rPr>
              <a:t>Deformation </a:t>
            </a:r>
            <a:r>
              <a:rPr lang="en-US" sz="1539" dirty="0">
                <a:solidFill>
                  <a:srgbClr val="FF0000"/>
                </a:solidFill>
                <a:latin typeface="Arial"/>
              </a:rPr>
              <a:t>model     Velocity field</a:t>
            </a:r>
            <a:endParaRPr sz="1539" dirty="0">
              <a:solidFill>
                <a:srgbClr val="FF0000"/>
              </a:solidFill>
            </a:endParaRPr>
          </a:p>
          <a:p>
            <a:r>
              <a:rPr lang="en-US" sz="1539" dirty="0">
                <a:solidFill>
                  <a:srgbClr val="FF0000"/>
                </a:solidFill>
                <a:latin typeface="Arial"/>
              </a:rPr>
              <a:t>Patches or ...</a:t>
            </a:r>
            <a:endParaRPr sz="1539" dirty="0">
              <a:solidFill>
                <a:srgbClr val="FF0000"/>
              </a:solidFill>
            </a:endParaRPr>
          </a:p>
        </p:txBody>
      </p:sp>
      <p:sp>
        <p:nvSpPr>
          <p:cNvPr id="301" name="CustomShape 6"/>
          <p:cNvSpPr/>
          <p:nvPr/>
        </p:nvSpPr>
        <p:spPr>
          <a:xfrm>
            <a:off x="455451" y="286186"/>
            <a:ext cx="8187806" cy="923838"/>
          </a:xfrm>
          <a:prstGeom prst="rect">
            <a:avLst/>
          </a:prstGeom>
          <a:noFill/>
          <a:ln>
            <a:noFill/>
          </a:ln>
        </p:spPr>
        <p:txBody>
          <a:bodyPr lIns="76971" tIns="38486" rIns="76971" bIns="38486"/>
          <a:lstStyle/>
          <a:p>
            <a:r>
              <a:rPr lang="en-US" sz="2600" b="1" dirty="0">
                <a:latin typeface="+mj-lt"/>
              </a:rPr>
              <a:t>D</a:t>
            </a:r>
            <a:r>
              <a:rPr lang="en-US" sz="2600" b="1" dirty="0" smtClean="0">
                <a:latin typeface="+mj-lt"/>
              </a:rPr>
              <a:t>eformation processes have different spatial and temporal scales and must be handled accordingly</a:t>
            </a:r>
            <a:endParaRPr lang="en-US" sz="2600" b="1" dirty="0"/>
          </a:p>
          <a:p>
            <a:endParaRPr sz="2600" b="1" dirty="0">
              <a:latin typeface="+mj-lt"/>
            </a:endParaRPr>
          </a:p>
        </p:txBody>
      </p:sp>
      <p:sp>
        <p:nvSpPr>
          <p:cNvPr id="2" name="TekstSylinder 1"/>
          <p:cNvSpPr txBox="1"/>
          <p:nvPr/>
        </p:nvSpPr>
        <p:spPr>
          <a:xfrm>
            <a:off x="5796609" y="5634121"/>
            <a:ext cx="3347391" cy="250197"/>
          </a:xfrm>
          <a:prstGeom prst="rect">
            <a:avLst/>
          </a:prstGeom>
          <a:noFill/>
        </p:spPr>
        <p:txBody>
          <a:bodyPr wrap="none" rtlCol="0">
            <a:spAutoFit/>
          </a:bodyPr>
          <a:lstStyle/>
          <a:p>
            <a:r>
              <a:rPr lang="en-US" sz="1026" dirty="0"/>
              <a:t>By courtesy of Craig Roberts, </a:t>
            </a:r>
            <a:r>
              <a:rPr lang="nb-NO" sz="1026" dirty="0"/>
              <a:t>Richard </a:t>
            </a:r>
            <a:r>
              <a:rPr lang="nb-NO" sz="1026" dirty="0" err="1"/>
              <a:t>Stanaway</a:t>
            </a:r>
            <a:r>
              <a:rPr lang="en-US" sz="1026" dirty="0"/>
              <a:t> et at.</a:t>
            </a:r>
          </a:p>
        </p:txBody>
      </p:sp>
    </p:spTree>
    <p:extLst>
      <p:ext uri="{BB962C8B-B14F-4D97-AF65-F5344CB8AC3E}">
        <p14:creationId xmlns:p14="http://schemas.microsoft.com/office/powerpoint/2010/main" val="14214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6252514"/>
            <a:ext cx="1240971" cy="453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Bil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41" y="5473899"/>
            <a:ext cx="2924737" cy="1218657"/>
          </a:xfrm>
          <a:prstGeom prst="rect">
            <a:avLst/>
          </a:prstGeom>
        </p:spPr>
      </p:pic>
      <p:pic>
        <p:nvPicPr>
          <p:cNvPr id="14" name="Bild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362" y="5486943"/>
            <a:ext cx="2924737" cy="1218657"/>
          </a:xfrm>
          <a:prstGeom prst="rect">
            <a:avLst/>
          </a:prstGeom>
        </p:spPr>
      </p:pic>
      <p:pic>
        <p:nvPicPr>
          <p:cNvPr id="15" name="Bild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625" y="5468619"/>
            <a:ext cx="2924737" cy="1218657"/>
          </a:xfrm>
          <a:prstGeom prst="rect">
            <a:avLst/>
          </a:prstGeom>
        </p:spPr>
      </p:pic>
      <p:pic>
        <p:nvPicPr>
          <p:cNvPr id="16" name="Bild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277" y="3775668"/>
            <a:ext cx="2924737" cy="1218657"/>
          </a:xfrm>
          <a:prstGeom prst="rect">
            <a:avLst/>
          </a:prstGeom>
        </p:spPr>
      </p:pic>
      <p:pic>
        <p:nvPicPr>
          <p:cNvPr id="17" name="Bild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359" y="3775668"/>
            <a:ext cx="2924737" cy="1218657"/>
          </a:xfrm>
          <a:prstGeom prst="rect">
            <a:avLst/>
          </a:prstGeom>
        </p:spPr>
      </p:pic>
      <p:pic>
        <p:nvPicPr>
          <p:cNvPr id="18" name="Bild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540" y="3775668"/>
            <a:ext cx="2924737" cy="1218657"/>
          </a:xfrm>
          <a:prstGeom prst="rect">
            <a:avLst/>
          </a:prstGeom>
        </p:spPr>
      </p:pic>
      <p:pic>
        <p:nvPicPr>
          <p:cNvPr id="19" name="Bild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0277" y="2027278"/>
            <a:ext cx="2924737" cy="1218657"/>
          </a:xfrm>
          <a:prstGeom prst="rect">
            <a:avLst/>
          </a:prstGeom>
        </p:spPr>
      </p:pic>
      <p:pic>
        <p:nvPicPr>
          <p:cNvPr id="20" name="Bild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4360" y="2027277"/>
            <a:ext cx="2924737" cy="1218657"/>
          </a:xfrm>
          <a:prstGeom prst="rect">
            <a:avLst/>
          </a:prstGeom>
        </p:spPr>
      </p:pic>
      <p:pic>
        <p:nvPicPr>
          <p:cNvPr id="21" name="Bild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542" y="2027279"/>
            <a:ext cx="2924737" cy="1218657"/>
          </a:xfrm>
          <a:prstGeom prst="rect">
            <a:avLst/>
          </a:prstGeom>
        </p:spPr>
      </p:pic>
      <p:sp>
        <p:nvSpPr>
          <p:cNvPr id="2" name="TekstSylinder 1"/>
          <p:cNvSpPr txBox="1"/>
          <p:nvPr/>
        </p:nvSpPr>
        <p:spPr>
          <a:xfrm>
            <a:off x="109638" y="138261"/>
            <a:ext cx="6287299" cy="892552"/>
          </a:xfrm>
          <a:prstGeom prst="rect">
            <a:avLst/>
          </a:prstGeom>
          <a:noFill/>
        </p:spPr>
        <p:txBody>
          <a:bodyPr wrap="none" rtlCol="0">
            <a:spAutoFit/>
          </a:bodyPr>
          <a:lstStyle/>
          <a:p>
            <a:r>
              <a:rPr lang="en-US" sz="2600" b="1" dirty="0" smtClean="0">
                <a:latin typeface="+mj-lt"/>
              </a:rPr>
              <a:t>GNSS time-series are our main tool to </a:t>
            </a:r>
            <a:br>
              <a:rPr lang="en-US" sz="2600" b="1" dirty="0" smtClean="0">
                <a:latin typeface="+mj-lt"/>
              </a:rPr>
            </a:br>
            <a:r>
              <a:rPr lang="en-US" sz="2600" b="1" dirty="0" smtClean="0">
                <a:latin typeface="+mj-lt"/>
              </a:rPr>
              <a:t>estimate velocities and deformations</a:t>
            </a:r>
            <a:endParaRPr lang="en-US" sz="2600" b="1" dirty="0">
              <a:latin typeface="+mj-lt"/>
            </a:endParaRPr>
          </a:p>
        </p:txBody>
      </p:sp>
      <p:sp>
        <p:nvSpPr>
          <p:cNvPr id="3" name="TekstSylinder 2"/>
          <p:cNvSpPr txBox="1"/>
          <p:nvPr/>
        </p:nvSpPr>
        <p:spPr>
          <a:xfrm>
            <a:off x="225882" y="1662106"/>
            <a:ext cx="3903697" cy="369332"/>
          </a:xfrm>
          <a:prstGeom prst="rect">
            <a:avLst/>
          </a:prstGeom>
          <a:noFill/>
        </p:spPr>
        <p:txBody>
          <a:bodyPr wrap="none" rtlCol="0">
            <a:spAutoFit/>
          </a:bodyPr>
          <a:lstStyle/>
          <a:p>
            <a:r>
              <a:rPr lang="en-US" dirty="0" smtClean="0">
                <a:solidFill>
                  <a:srgbClr val="FF0000"/>
                </a:solidFill>
              </a:rPr>
              <a:t>NYLA</a:t>
            </a:r>
            <a:r>
              <a:rPr lang="en-US" dirty="0" smtClean="0"/>
              <a:t>: Plate tectonics, GIA .. (linear)</a:t>
            </a:r>
            <a:endParaRPr lang="en-US" dirty="0"/>
          </a:p>
        </p:txBody>
      </p:sp>
      <p:sp>
        <p:nvSpPr>
          <p:cNvPr id="22" name="TekstSylinder 21"/>
          <p:cNvSpPr txBox="1"/>
          <p:nvPr/>
        </p:nvSpPr>
        <p:spPr>
          <a:xfrm>
            <a:off x="225882" y="3462051"/>
            <a:ext cx="6417141" cy="369332"/>
          </a:xfrm>
          <a:prstGeom prst="rect">
            <a:avLst/>
          </a:prstGeom>
          <a:noFill/>
        </p:spPr>
        <p:txBody>
          <a:bodyPr wrap="none" rtlCol="0">
            <a:spAutoFit/>
          </a:bodyPr>
          <a:lstStyle/>
          <a:p>
            <a:r>
              <a:rPr lang="en-US" dirty="0" smtClean="0">
                <a:solidFill>
                  <a:srgbClr val="FF0000"/>
                </a:solidFill>
              </a:rPr>
              <a:t>HVER</a:t>
            </a:r>
            <a:r>
              <a:rPr lang="en-US" dirty="0" smtClean="0"/>
              <a:t>: Earth quakes (breaks and post-seismic deformations)</a:t>
            </a:r>
            <a:endParaRPr lang="en-US" dirty="0"/>
          </a:p>
        </p:txBody>
      </p:sp>
      <p:sp>
        <p:nvSpPr>
          <p:cNvPr id="23" name="TekstSylinder 22"/>
          <p:cNvSpPr txBox="1"/>
          <p:nvPr/>
        </p:nvSpPr>
        <p:spPr>
          <a:xfrm>
            <a:off x="204888" y="5190334"/>
            <a:ext cx="4173002" cy="369332"/>
          </a:xfrm>
          <a:prstGeom prst="rect">
            <a:avLst/>
          </a:prstGeom>
          <a:noFill/>
        </p:spPr>
        <p:txBody>
          <a:bodyPr wrap="none" rtlCol="0">
            <a:spAutoFit/>
          </a:bodyPr>
          <a:lstStyle/>
          <a:p>
            <a:r>
              <a:rPr lang="en-US" dirty="0" smtClean="0">
                <a:solidFill>
                  <a:srgbClr val="FF0000"/>
                </a:solidFill>
              </a:rPr>
              <a:t>GFUM</a:t>
            </a:r>
            <a:r>
              <a:rPr lang="en-US" dirty="0" smtClean="0"/>
              <a:t>: Volcanoes and melting glaciers</a:t>
            </a:r>
            <a:endParaRPr lang="en-US" dirty="0"/>
          </a:p>
        </p:txBody>
      </p:sp>
      <p:pic>
        <p:nvPicPr>
          <p:cNvPr id="4" name="Bild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89519" y="132956"/>
            <a:ext cx="2589577" cy="2042819"/>
          </a:xfrm>
          <a:prstGeom prst="rect">
            <a:avLst/>
          </a:prstGeom>
        </p:spPr>
      </p:pic>
      <p:sp>
        <p:nvSpPr>
          <p:cNvPr id="6" name="TekstSylinder 5"/>
          <p:cNvSpPr txBox="1"/>
          <p:nvPr/>
        </p:nvSpPr>
        <p:spPr>
          <a:xfrm>
            <a:off x="6416326" y="1293366"/>
            <a:ext cx="787395" cy="369332"/>
          </a:xfrm>
          <a:prstGeom prst="rect">
            <a:avLst/>
          </a:prstGeom>
          <a:noFill/>
        </p:spPr>
        <p:txBody>
          <a:bodyPr wrap="none" rtlCol="0">
            <a:spAutoFit/>
          </a:bodyPr>
          <a:lstStyle/>
          <a:p>
            <a:r>
              <a:rPr lang="en-US" dirty="0" smtClean="0">
                <a:solidFill>
                  <a:srgbClr val="FF0000"/>
                </a:solidFill>
              </a:rPr>
              <a:t>NYLA</a:t>
            </a:r>
            <a:endParaRPr lang="en-US" dirty="0">
              <a:solidFill>
                <a:srgbClr val="FF0000"/>
              </a:solidFill>
            </a:endParaRPr>
          </a:p>
        </p:txBody>
      </p:sp>
      <p:sp>
        <p:nvSpPr>
          <p:cNvPr id="24" name="TekstSylinder 23"/>
          <p:cNvSpPr txBox="1"/>
          <p:nvPr/>
        </p:nvSpPr>
        <p:spPr>
          <a:xfrm>
            <a:off x="7145776" y="1564072"/>
            <a:ext cx="825867" cy="369332"/>
          </a:xfrm>
          <a:prstGeom prst="rect">
            <a:avLst/>
          </a:prstGeom>
          <a:noFill/>
        </p:spPr>
        <p:txBody>
          <a:bodyPr wrap="none" rtlCol="0">
            <a:spAutoFit/>
          </a:bodyPr>
          <a:lstStyle/>
          <a:p>
            <a:r>
              <a:rPr lang="en-US" dirty="0" smtClean="0">
                <a:solidFill>
                  <a:srgbClr val="FF0000"/>
                </a:solidFill>
              </a:rPr>
              <a:t>HVER</a:t>
            </a:r>
            <a:endParaRPr lang="en-US" dirty="0">
              <a:solidFill>
                <a:srgbClr val="FF0000"/>
              </a:solidFill>
            </a:endParaRPr>
          </a:p>
        </p:txBody>
      </p:sp>
      <p:sp>
        <p:nvSpPr>
          <p:cNvPr id="25" name="TekstSylinder 24"/>
          <p:cNvSpPr txBox="1"/>
          <p:nvPr/>
        </p:nvSpPr>
        <p:spPr>
          <a:xfrm>
            <a:off x="7939993" y="1071454"/>
            <a:ext cx="864339" cy="369332"/>
          </a:xfrm>
          <a:prstGeom prst="rect">
            <a:avLst/>
          </a:prstGeom>
          <a:noFill/>
        </p:spPr>
        <p:txBody>
          <a:bodyPr wrap="none" rtlCol="0">
            <a:spAutoFit/>
          </a:bodyPr>
          <a:lstStyle/>
          <a:p>
            <a:r>
              <a:rPr lang="en-US" dirty="0" smtClean="0">
                <a:solidFill>
                  <a:srgbClr val="FF0000"/>
                </a:solidFill>
              </a:rPr>
              <a:t>GFUM</a:t>
            </a:r>
            <a:endParaRPr lang="en-US" dirty="0">
              <a:solidFill>
                <a:srgbClr val="FF0000"/>
              </a:solidFill>
            </a:endParaRPr>
          </a:p>
        </p:txBody>
      </p:sp>
    </p:spTree>
    <p:extLst>
      <p:ext uri="{BB962C8B-B14F-4D97-AF65-F5344CB8AC3E}">
        <p14:creationId xmlns:p14="http://schemas.microsoft.com/office/powerpoint/2010/main" val="275229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3320460" y="2101410"/>
            <a:ext cx="2973240" cy="388800"/>
          </a:xfrm>
          <a:prstGeom prst="rect">
            <a:avLst/>
          </a:prstGeom>
          <a:noFill/>
          <a:ln>
            <a:noFill/>
          </a:ln>
        </p:spPr>
      </p:sp>
      <p:sp>
        <p:nvSpPr>
          <p:cNvPr id="2" name="TekstSylinder 1"/>
          <p:cNvSpPr txBox="1"/>
          <p:nvPr/>
        </p:nvSpPr>
        <p:spPr>
          <a:xfrm>
            <a:off x="393246" y="324654"/>
            <a:ext cx="4878259" cy="892552"/>
          </a:xfrm>
          <a:prstGeom prst="rect">
            <a:avLst/>
          </a:prstGeom>
          <a:noFill/>
        </p:spPr>
        <p:txBody>
          <a:bodyPr wrap="none" rtlCol="0">
            <a:spAutoFit/>
          </a:bodyPr>
          <a:lstStyle/>
          <a:p>
            <a:r>
              <a:rPr lang="en-US" sz="2600" b="1" dirty="0" smtClean="0">
                <a:latin typeface="+mj-lt"/>
              </a:rPr>
              <a:t>GNSS velocities are input for </a:t>
            </a:r>
          </a:p>
          <a:p>
            <a:r>
              <a:rPr lang="en-US" sz="2600" b="1" dirty="0" smtClean="0">
                <a:latin typeface="+mj-lt"/>
              </a:rPr>
              <a:t>the velocity field</a:t>
            </a:r>
            <a:endParaRPr lang="en-US" sz="2600" b="1" dirty="0">
              <a:latin typeface="+mj-lt"/>
            </a:endParaRPr>
          </a:p>
        </p:txBody>
      </p:sp>
      <p:sp>
        <p:nvSpPr>
          <p:cNvPr id="3" name="TekstSylinder 2"/>
          <p:cNvSpPr txBox="1"/>
          <p:nvPr/>
        </p:nvSpPr>
        <p:spPr>
          <a:xfrm>
            <a:off x="6293700" y="1686210"/>
            <a:ext cx="2661023"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Fennoscandia colocation works well</a:t>
            </a:r>
            <a:br>
              <a:rPr lang="en-US" dirty="0" smtClean="0"/>
            </a:br>
            <a:endParaRPr lang="en-US" dirty="0" smtClean="0"/>
          </a:p>
          <a:p>
            <a:pPr marL="285750" indent="-285750">
              <a:buFont typeface="Arial" panose="020B0604020202020204" pitchFamily="34" charset="0"/>
              <a:buChar char="•"/>
            </a:pPr>
            <a:r>
              <a:rPr lang="en-US" dirty="0" smtClean="0"/>
              <a:t>In Iceland the situation is more complex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Colocation with geophysical constraints</a:t>
            </a:r>
            <a:endParaRPr lang="en-US" dirty="0"/>
          </a:p>
        </p:txBody>
      </p:sp>
      <p:pic>
        <p:nvPicPr>
          <p:cNvPr id="15" name="Picture 1"/>
          <p:cNvPicPr/>
          <p:nvPr/>
        </p:nvPicPr>
        <p:blipFill>
          <a:blip r:embed="rId3"/>
          <a:stretch>
            <a:fillRect/>
          </a:stretch>
        </p:blipFill>
        <p:spPr>
          <a:xfrm>
            <a:off x="339869" y="1686210"/>
            <a:ext cx="5808781" cy="4474637"/>
          </a:xfrm>
          <a:prstGeom prst="rect">
            <a:avLst/>
          </a:prstGeom>
          <a:ln>
            <a:noFill/>
          </a:ln>
        </p:spPr>
      </p:pic>
      <p:cxnSp>
        <p:nvCxnSpPr>
          <p:cNvPr id="5" name="Rett pilkobling 4"/>
          <p:cNvCxnSpPr/>
          <p:nvPr/>
        </p:nvCxnSpPr>
        <p:spPr>
          <a:xfrm flipH="1">
            <a:off x="936489" y="4702630"/>
            <a:ext cx="2307771" cy="1088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0" name="Rett pilkobling 9"/>
          <p:cNvCxnSpPr/>
          <p:nvPr/>
        </p:nvCxnSpPr>
        <p:spPr>
          <a:xfrm>
            <a:off x="4621094" y="3503890"/>
            <a:ext cx="2253343" cy="4354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4" name="Rett pilkobling 13"/>
          <p:cNvCxnSpPr/>
          <p:nvPr/>
        </p:nvCxnSpPr>
        <p:spPr>
          <a:xfrm>
            <a:off x="1506102" y="5388429"/>
            <a:ext cx="2467184" cy="3265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0" name="Rett pilkobling 19"/>
          <p:cNvCxnSpPr/>
          <p:nvPr/>
        </p:nvCxnSpPr>
        <p:spPr>
          <a:xfrm flipH="1">
            <a:off x="1785258" y="3514776"/>
            <a:ext cx="2307771" cy="1088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882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p:nvPr/>
        </p:nvPicPr>
        <p:blipFill>
          <a:blip r:embed="rId3"/>
          <a:stretch>
            <a:fillRect/>
          </a:stretch>
        </p:blipFill>
        <p:spPr>
          <a:xfrm>
            <a:off x="0" y="5071588"/>
            <a:ext cx="2454737" cy="1786412"/>
          </a:xfrm>
          <a:prstGeom prst="rect">
            <a:avLst/>
          </a:prstGeom>
          <a:ln>
            <a:noFill/>
          </a:ln>
        </p:spPr>
      </p:pic>
      <p:sp>
        <p:nvSpPr>
          <p:cNvPr id="3" name="Undertittel 2"/>
          <p:cNvSpPr>
            <a:spLocks noGrp="1"/>
          </p:cNvSpPr>
          <p:nvPr>
            <p:ph type="subTitle"/>
          </p:nvPr>
        </p:nvSpPr>
        <p:spPr>
          <a:xfrm>
            <a:off x="195591" y="153611"/>
            <a:ext cx="8842534" cy="1145160"/>
          </a:xfrm>
        </p:spPr>
        <p:txBody>
          <a:bodyPr/>
          <a:lstStyle/>
          <a:p>
            <a:r>
              <a:rPr lang="en-US" sz="2600" b="1" dirty="0"/>
              <a:t>T</a:t>
            </a:r>
            <a:r>
              <a:rPr lang="en-US" sz="2600" b="1" dirty="0" smtClean="0"/>
              <a:t>he earthquake in Reykjavik (Mw 6.3) in 2008 caused large crustal deformations</a:t>
            </a:r>
            <a:endParaRPr lang="en-US" sz="2600" b="1" dirty="0"/>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08" y="1352085"/>
            <a:ext cx="5827991" cy="3876675"/>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738" y="1304056"/>
            <a:ext cx="2924737" cy="1218657"/>
          </a:xfrm>
          <a:prstGeom prst="rect">
            <a:avLst/>
          </a:prstGeom>
        </p:spPr>
      </p:pic>
      <p:pic>
        <p:nvPicPr>
          <p:cNvPr id="6" name="Bil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388" y="2522713"/>
            <a:ext cx="2924737" cy="1218657"/>
          </a:xfrm>
          <a:prstGeom prst="rect">
            <a:avLst/>
          </a:prstGeom>
        </p:spPr>
      </p:pic>
      <p:pic>
        <p:nvPicPr>
          <p:cNvPr id="7" name="Bil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7899" y="3667873"/>
            <a:ext cx="2924737" cy="1218657"/>
          </a:xfrm>
          <a:prstGeom prst="rect">
            <a:avLst/>
          </a:prstGeom>
        </p:spPr>
      </p:pic>
      <p:sp>
        <p:nvSpPr>
          <p:cNvPr id="2" name="TekstSylinder 1"/>
          <p:cNvSpPr txBox="1"/>
          <p:nvPr/>
        </p:nvSpPr>
        <p:spPr>
          <a:xfrm>
            <a:off x="6123056" y="1118998"/>
            <a:ext cx="889987" cy="369332"/>
          </a:xfrm>
          <a:prstGeom prst="rect">
            <a:avLst/>
          </a:prstGeom>
          <a:noFill/>
        </p:spPr>
        <p:txBody>
          <a:bodyPr wrap="none" rtlCol="0">
            <a:spAutoFit/>
          </a:bodyPr>
          <a:lstStyle/>
          <a:p>
            <a:r>
              <a:rPr lang="en-US" dirty="0" smtClean="0"/>
              <a:t> HVER</a:t>
            </a:r>
            <a:endParaRPr lang="en-US" dirty="0"/>
          </a:p>
        </p:txBody>
      </p:sp>
      <p:sp>
        <p:nvSpPr>
          <p:cNvPr id="9" name="Rektangel 8"/>
          <p:cNvSpPr/>
          <p:nvPr/>
        </p:nvSpPr>
        <p:spPr>
          <a:xfrm>
            <a:off x="219908" y="6215743"/>
            <a:ext cx="783772" cy="4789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Rett linje 10"/>
          <p:cNvCxnSpPr/>
          <p:nvPr/>
        </p:nvCxnSpPr>
        <p:spPr>
          <a:xfrm flipV="1">
            <a:off x="219908" y="5071588"/>
            <a:ext cx="0" cy="1144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flipV="1">
            <a:off x="1003680" y="5071588"/>
            <a:ext cx="5044219" cy="1144155"/>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Sylinder 9"/>
          <p:cNvSpPr txBox="1"/>
          <p:nvPr/>
        </p:nvSpPr>
        <p:spPr>
          <a:xfrm>
            <a:off x="5162939" y="6189254"/>
            <a:ext cx="3809697" cy="369332"/>
          </a:xfrm>
          <a:prstGeom prst="rect">
            <a:avLst/>
          </a:prstGeom>
          <a:solidFill>
            <a:srgbClr val="FFFF00"/>
          </a:solidFill>
        </p:spPr>
        <p:txBody>
          <a:bodyPr wrap="none" rtlCol="0">
            <a:spAutoFit/>
          </a:bodyPr>
          <a:lstStyle/>
          <a:p>
            <a:r>
              <a:rPr lang="en-US" dirty="0" smtClean="0"/>
              <a:t>We need more advanced modelling</a:t>
            </a:r>
            <a:endParaRPr lang="en-US" dirty="0"/>
          </a:p>
        </p:txBody>
      </p:sp>
      <p:cxnSp>
        <p:nvCxnSpPr>
          <p:cNvPr id="14" name="Rett pilkobling 13"/>
          <p:cNvCxnSpPr/>
          <p:nvPr/>
        </p:nvCxnSpPr>
        <p:spPr>
          <a:xfrm>
            <a:off x="4321629" y="6399388"/>
            <a:ext cx="6749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432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Bilde 354"/>
          <p:cNvPicPr/>
          <p:nvPr/>
        </p:nvPicPr>
        <p:blipFill>
          <a:blip r:embed="rId3"/>
          <a:stretch>
            <a:fillRect/>
          </a:stretch>
        </p:blipFill>
        <p:spPr>
          <a:xfrm>
            <a:off x="6608576" y="1476359"/>
            <a:ext cx="2424793" cy="1820099"/>
          </a:xfrm>
          <a:prstGeom prst="rect">
            <a:avLst/>
          </a:prstGeom>
          <a:ln>
            <a:noFill/>
          </a:ln>
        </p:spPr>
      </p:pic>
      <p:pic>
        <p:nvPicPr>
          <p:cNvPr id="357" name="Bilde 356"/>
          <p:cNvPicPr/>
          <p:nvPr/>
        </p:nvPicPr>
        <p:blipFill>
          <a:blip r:embed="rId4"/>
          <a:stretch>
            <a:fillRect/>
          </a:stretch>
        </p:blipFill>
        <p:spPr>
          <a:xfrm>
            <a:off x="1489640" y="4452046"/>
            <a:ext cx="3152250" cy="2122200"/>
          </a:xfrm>
          <a:prstGeom prst="rect">
            <a:avLst/>
          </a:prstGeom>
          <a:ln>
            <a:noFill/>
          </a:ln>
        </p:spPr>
      </p:pic>
      <p:sp>
        <p:nvSpPr>
          <p:cNvPr id="359" name="Line 2"/>
          <p:cNvSpPr/>
          <p:nvPr/>
        </p:nvSpPr>
        <p:spPr>
          <a:xfrm>
            <a:off x="7829550" y="3390900"/>
            <a:ext cx="8164" cy="1512570"/>
          </a:xfrm>
          <a:prstGeom prst="line">
            <a:avLst/>
          </a:prstGeom>
          <a:ln>
            <a:solidFill>
              <a:srgbClr val="000000"/>
            </a:solidFill>
            <a:tailEnd type="triangle" w="med" len="med"/>
          </a:ln>
        </p:spPr>
      </p:sp>
      <p:sp>
        <p:nvSpPr>
          <p:cNvPr id="360" name="CustomShape 3"/>
          <p:cNvSpPr/>
          <p:nvPr/>
        </p:nvSpPr>
        <p:spPr>
          <a:xfrm>
            <a:off x="7183080" y="3784050"/>
            <a:ext cx="846495" cy="378387"/>
          </a:xfrm>
          <a:prstGeom prst="rect">
            <a:avLst/>
          </a:prstGeom>
          <a:noFill/>
          <a:ln>
            <a:noFill/>
          </a:ln>
        </p:spPr>
        <p:txBody>
          <a:bodyPr lIns="67500" tIns="33750" rIns="67500" bIns="33750"/>
          <a:lstStyle/>
          <a:p>
            <a:r>
              <a:rPr lang="en-US" sz="1350" dirty="0" smtClean="0">
                <a:solidFill>
                  <a:srgbClr val="FF0000"/>
                </a:solidFill>
                <a:latin typeface="Arial"/>
              </a:rPr>
              <a:t>InSAR</a:t>
            </a:r>
            <a:endParaRPr sz="1350" dirty="0">
              <a:solidFill>
                <a:srgbClr val="FF0000"/>
              </a:solidFill>
            </a:endParaRPr>
          </a:p>
        </p:txBody>
      </p:sp>
      <p:sp>
        <p:nvSpPr>
          <p:cNvPr id="361" name="Line 4"/>
          <p:cNvSpPr/>
          <p:nvPr/>
        </p:nvSpPr>
        <p:spPr>
          <a:xfrm>
            <a:off x="4550228" y="5379865"/>
            <a:ext cx="1822327" cy="17562"/>
          </a:xfrm>
          <a:prstGeom prst="line">
            <a:avLst/>
          </a:prstGeom>
          <a:ln>
            <a:solidFill>
              <a:srgbClr val="000000"/>
            </a:solidFill>
            <a:tailEnd type="triangle" w="med" len="med"/>
          </a:ln>
        </p:spPr>
        <p:txBody>
          <a:bodyPr lIns="67500" tIns="33750" rIns="67500" bIns="33750" anchor="ctr" anchorCtr="1"/>
          <a:lstStyle/>
          <a:p>
            <a:pPr algn="ctr"/>
            <a:endParaRPr lang="en-US" sz="1350" dirty="0"/>
          </a:p>
          <a:p>
            <a:pPr algn="ctr">
              <a:lnSpc>
                <a:spcPct val="100000"/>
              </a:lnSpc>
            </a:pPr>
            <a:endParaRPr sz="1350" dirty="0"/>
          </a:p>
        </p:txBody>
      </p:sp>
      <p:sp>
        <p:nvSpPr>
          <p:cNvPr id="363" name="Line 5"/>
          <p:cNvSpPr/>
          <p:nvPr/>
        </p:nvSpPr>
        <p:spPr>
          <a:xfrm>
            <a:off x="6017220" y="3889202"/>
            <a:ext cx="1059855" cy="1014268"/>
          </a:xfrm>
          <a:prstGeom prst="line">
            <a:avLst/>
          </a:prstGeom>
          <a:ln>
            <a:solidFill>
              <a:srgbClr val="000000"/>
            </a:solidFill>
            <a:tailEnd type="triangle" w="med" len="med"/>
          </a:ln>
        </p:spPr>
        <p:txBody>
          <a:bodyPr lIns="67500" tIns="33750" rIns="67500" bIns="33750" anchor="ctr" anchorCtr="1"/>
          <a:lstStyle/>
          <a:p>
            <a:pPr algn="ctr">
              <a:lnSpc>
                <a:spcPct val="100000"/>
              </a:lnSpc>
            </a:pPr>
            <a:endParaRPr sz="1350" dirty="0"/>
          </a:p>
        </p:txBody>
      </p:sp>
      <p:sp>
        <p:nvSpPr>
          <p:cNvPr id="364" name="CustomShape 6"/>
          <p:cNvSpPr/>
          <p:nvPr/>
        </p:nvSpPr>
        <p:spPr>
          <a:xfrm>
            <a:off x="6489861" y="4984244"/>
            <a:ext cx="2331465" cy="1359404"/>
          </a:xfrm>
          <a:prstGeom prst="rect">
            <a:avLst/>
          </a:prstGeom>
          <a:solidFill>
            <a:schemeClr val="bg2"/>
          </a:solidFill>
          <a:ln>
            <a:noFill/>
          </a:ln>
        </p:spPr>
        <p:txBody>
          <a:bodyPr lIns="67500" tIns="33750" rIns="67500" bIns="33750"/>
          <a:lstStyle/>
          <a:p>
            <a:r>
              <a:rPr lang="en-US" sz="1600" dirty="0">
                <a:latin typeface="Arial"/>
              </a:rPr>
              <a:t>The ultimate goal:</a:t>
            </a:r>
            <a:endParaRPr sz="1600" dirty="0"/>
          </a:p>
          <a:p>
            <a:r>
              <a:rPr lang="en-US" sz="1600" dirty="0">
                <a:latin typeface="Arial"/>
              </a:rPr>
              <a:t>A spatial and temporal continuous deformation </a:t>
            </a:r>
            <a:r>
              <a:rPr lang="en-US" sz="1600" dirty="0" smtClean="0">
                <a:latin typeface="Arial"/>
              </a:rPr>
              <a:t>model. Automatically </a:t>
            </a:r>
            <a:r>
              <a:rPr lang="en-US" sz="1600" dirty="0">
                <a:latin typeface="Arial"/>
              </a:rPr>
              <a:t>updated in real time</a:t>
            </a:r>
            <a:endParaRPr sz="1600" dirty="0"/>
          </a:p>
          <a:p>
            <a:r>
              <a:rPr lang="en-US" sz="1350" dirty="0">
                <a:latin typeface="Arial"/>
              </a:rPr>
              <a:t>  </a:t>
            </a:r>
            <a:endParaRPr sz="1350" dirty="0"/>
          </a:p>
        </p:txBody>
      </p:sp>
      <p:pic>
        <p:nvPicPr>
          <p:cNvPr id="366" name="Bilde 365"/>
          <p:cNvPicPr/>
          <p:nvPr/>
        </p:nvPicPr>
        <p:blipFill>
          <a:blip r:embed="rId5"/>
          <a:stretch>
            <a:fillRect/>
          </a:stretch>
        </p:blipFill>
        <p:spPr>
          <a:xfrm>
            <a:off x="62536" y="5145191"/>
            <a:ext cx="1986390" cy="1506330"/>
          </a:xfrm>
          <a:prstGeom prst="rect">
            <a:avLst/>
          </a:prstGeom>
          <a:ln>
            <a:noFill/>
          </a:ln>
        </p:spPr>
      </p:pic>
      <p:sp>
        <p:nvSpPr>
          <p:cNvPr id="367" name="CustomShape 7"/>
          <p:cNvSpPr/>
          <p:nvPr/>
        </p:nvSpPr>
        <p:spPr>
          <a:xfrm>
            <a:off x="226244" y="218610"/>
            <a:ext cx="8681325" cy="391770"/>
          </a:xfrm>
          <a:prstGeom prst="rect">
            <a:avLst/>
          </a:prstGeom>
          <a:noFill/>
          <a:ln>
            <a:noFill/>
          </a:ln>
        </p:spPr>
        <p:txBody>
          <a:bodyPr lIns="67500" tIns="33750" rIns="67500" bIns="33750"/>
          <a:lstStyle/>
          <a:p>
            <a:r>
              <a:rPr lang="en-US" sz="2600" b="1" dirty="0" smtClean="0">
                <a:latin typeface="+mj-lt"/>
              </a:rPr>
              <a:t>Various models and measurements are necessary to make a good deformation model</a:t>
            </a:r>
            <a:endParaRPr sz="2600" dirty="0">
              <a:latin typeface="+mj-lt"/>
            </a:endParaRPr>
          </a:p>
        </p:txBody>
      </p:sp>
      <p:pic>
        <p:nvPicPr>
          <p:cNvPr id="17" name="Bild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733" y="2176749"/>
            <a:ext cx="2625055" cy="1746140"/>
          </a:xfrm>
          <a:prstGeom prst="rect">
            <a:avLst/>
          </a:prstGeom>
        </p:spPr>
      </p:pic>
      <p:pic>
        <p:nvPicPr>
          <p:cNvPr id="18" name="Bild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6538" y="1172631"/>
            <a:ext cx="2592964" cy="1080417"/>
          </a:xfrm>
          <a:prstGeom prst="rect">
            <a:avLst/>
          </a:prstGeom>
        </p:spPr>
      </p:pic>
      <p:sp>
        <p:nvSpPr>
          <p:cNvPr id="19" name="CustomShape 3"/>
          <p:cNvSpPr/>
          <p:nvPr/>
        </p:nvSpPr>
        <p:spPr>
          <a:xfrm>
            <a:off x="5526061" y="4073659"/>
            <a:ext cx="846495" cy="378387"/>
          </a:xfrm>
          <a:prstGeom prst="rect">
            <a:avLst/>
          </a:prstGeom>
          <a:noFill/>
          <a:ln>
            <a:noFill/>
          </a:ln>
        </p:spPr>
        <p:txBody>
          <a:bodyPr lIns="67500" tIns="33750" rIns="67500" bIns="33750"/>
          <a:lstStyle/>
          <a:p>
            <a:r>
              <a:rPr lang="en-US" sz="1350" dirty="0" smtClean="0">
                <a:solidFill>
                  <a:srgbClr val="FF0000"/>
                </a:solidFill>
                <a:latin typeface="Arial"/>
              </a:rPr>
              <a:t>GNSS</a:t>
            </a:r>
            <a:endParaRPr sz="1350" dirty="0">
              <a:solidFill>
                <a:srgbClr val="FF0000"/>
              </a:solidFill>
            </a:endParaRPr>
          </a:p>
        </p:txBody>
      </p:sp>
      <p:sp>
        <p:nvSpPr>
          <p:cNvPr id="20" name="CustomShape 3"/>
          <p:cNvSpPr/>
          <p:nvPr/>
        </p:nvSpPr>
        <p:spPr>
          <a:xfrm>
            <a:off x="4488653" y="5397427"/>
            <a:ext cx="1781025" cy="435150"/>
          </a:xfrm>
          <a:prstGeom prst="rect">
            <a:avLst/>
          </a:prstGeom>
          <a:noFill/>
          <a:ln>
            <a:noFill/>
          </a:ln>
        </p:spPr>
        <p:txBody>
          <a:bodyPr lIns="67500" tIns="33750" rIns="67500" bIns="33750"/>
          <a:lstStyle/>
          <a:p>
            <a:r>
              <a:rPr lang="en-US" sz="1350" dirty="0" smtClean="0">
                <a:solidFill>
                  <a:srgbClr val="FF0000"/>
                </a:solidFill>
                <a:latin typeface="Arial"/>
              </a:rPr>
              <a:t>Geophysical models</a:t>
            </a:r>
            <a:endParaRPr sz="1350" dirty="0">
              <a:solidFill>
                <a:srgbClr val="FF0000"/>
              </a:solidFill>
            </a:endParaRPr>
          </a:p>
        </p:txBody>
      </p:sp>
      <p:pic>
        <p:nvPicPr>
          <p:cNvPr id="354" name="Picture 1"/>
          <p:cNvPicPr/>
          <p:nvPr/>
        </p:nvPicPr>
        <p:blipFill>
          <a:blip r:embed="rId8"/>
          <a:stretch>
            <a:fillRect/>
          </a:stretch>
        </p:blipFill>
        <p:spPr>
          <a:xfrm>
            <a:off x="210734" y="3237426"/>
            <a:ext cx="2808270" cy="1985040"/>
          </a:xfrm>
          <a:prstGeom prst="rect">
            <a:avLst/>
          </a:prstGeom>
          <a:ln>
            <a:noFill/>
          </a:ln>
        </p:spPr>
      </p:pic>
      <p:pic>
        <p:nvPicPr>
          <p:cNvPr id="21" name="Bilde 20"/>
          <p:cNvPicPr/>
          <p:nvPr/>
        </p:nvPicPr>
        <p:blipFill>
          <a:blip r:embed="rId9"/>
          <a:stretch>
            <a:fillRect/>
          </a:stretch>
        </p:blipFill>
        <p:spPr>
          <a:xfrm>
            <a:off x="3019004" y="6032029"/>
            <a:ext cx="820530" cy="613440"/>
          </a:xfrm>
          <a:prstGeom prst="rect">
            <a:avLst/>
          </a:prstGeom>
          <a:ln>
            <a:noFill/>
          </a:ln>
        </p:spPr>
      </p:pic>
      <p:pic>
        <p:nvPicPr>
          <p:cNvPr id="22" name="Bild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797" y="1489612"/>
            <a:ext cx="2924737" cy="1218657"/>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7906" y="273600"/>
            <a:ext cx="8670151" cy="774150"/>
          </a:xfrm>
        </p:spPr>
        <p:txBody>
          <a:bodyPr/>
          <a:lstStyle/>
          <a:p>
            <a:r>
              <a:rPr lang="en-US" b="1" dirty="0" smtClean="0"/>
              <a:t>Some conclusions from the project group:</a:t>
            </a:r>
            <a:endParaRPr lang="en-US" b="1" dirty="0"/>
          </a:p>
        </p:txBody>
      </p:sp>
      <p:sp>
        <p:nvSpPr>
          <p:cNvPr id="3" name="Undertittel 2"/>
          <p:cNvSpPr>
            <a:spLocks noGrp="1"/>
          </p:cNvSpPr>
          <p:nvPr>
            <p:ph type="subTitle"/>
          </p:nvPr>
        </p:nvSpPr>
        <p:spPr>
          <a:xfrm>
            <a:off x="277906" y="1047750"/>
            <a:ext cx="8551768" cy="5314950"/>
          </a:xfrm>
        </p:spPr>
        <p:txBody>
          <a:bodyPr/>
          <a:lstStyle/>
          <a:p>
            <a:pPr marL="342900" indent="-342900">
              <a:buFont typeface="Arial" panose="020B0604020202020204" pitchFamily="34" charset="0"/>
              <a:buChar char="•"/>
            </a:pPr>
            <a:r>
              <a:rPr lang="en-US" sz="2400" dirty="0" smtClean="0"/>
              <a:t>Deformation model and velocity field is mandatory regardless of type of reference frame</a:t>
            </a:r>
            <a:endParaRPr lang="en-US" sz="2400" dirty="0"/>
          </a:p>
          <a:p>
            <a:endParaRPr lang="en-US" sz="2400" dirty="0" smtClean="0"/>
          </a:p>
          <a:p>
            <a:pPr marL="342900" indent="-342900">
              <a:buFont typeface="Arial" panose="020B0604020202020204" pitchFamily="34" charset="0"/>
              <a:buChar char="•"/>
            </a:pPr>
            <a:r>
              <a:rPr lang="en-US" sz="2400" dirty="0" smtClean="0"/>
              <a:t>User groups will request a reference frame homogeneous  over boarders and consistent with global positioning systems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For legal issues e.g. cadastre and inspire directive, a static reference frame is mandatory in foreseeable future. </a:t>
            </a:r>
          </a:p>
          <a:p>
            <a:r>
              <a:rPr lang="en-US" sz="2400" dirty="0" smtClean="0"/>
              <a:t> </a:t>
            </a:r>
          </a:p>
          <a:p>
            <a:pPr marL="342900" indent="-342900">
              <a:buFont typeface="Arial" panose="020B0604020202020204" pitchFamily="34" charset="0"/>
              <a:buChar char="•"/>
            </a:pPr>
            <a:r>
              <a:rPr lang="en-US" sz="2400" dirty="0" smtClean="0"/>
              <a:t>A two frame approach might be an alterative (like Australia)</a:t>
            </a:r>
          </a:p>
          <a:p>
            <a:endParaRPr lang="en-US" dirty="0"/>
          </a:p>
          <a:p>
            <a:endParaRPr lang="en-US" dirty="0"/>
          </a:p>
        </p:txBody>
      </p:sp>
    </p:spTree>
    <p:extLst>
      <p:ext uri="{BB962C8B-B14F-4D97-AF65-F5344CB8AC3E}">
        <p14:creationId xmlns:p14="http://schemas.microsoft.com/office/powerpoint/2010/main" val="902603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z="3200" b="1" smtClean="0"/>
              <a:t>Future work:</a:t>
            </a:r>
            <a:endParaRPr lang="en-US" sz="3200" b="1" dirty="0"/>
          </a:p>
        </p:txBody>
      </p:sp>
      <p:sp>
        <p:nvSpPr>
          <p:cNvPr id="4" name="TekstSylinder 3"/>
          <p:cNvSpPr txBox="1"/>
          <p:nvPr/>
        </p:nvSpPr>
        <p:spPr>
          <a:xfrm>
            <a:off x="393188" y="1895010"/>
            <a:ext cx="8331127" cy="3785652"/>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The work with DRF should continue within NKG</a:t>
            </a:r>
          </a:p>
          <a:p>
            <a:pPr marL="285750" indent="-285750">
              <a:buFont typeface="Arial" panose="020B0604020202020204" pitchFamily="34" charset="0"/>
              <a:buChar char="•"/>
            </a:pPr>
            <a:r>
              <a:rPr lang="en-US" sz="2400" dirty="0" smtClean="0"/>
              <a:t>Develop a common Nordic DRF, that imply:</a:t>
            </a:r>
          </a:p>
          <a:p>
            <a:pPr marL="742950" lvl="1" indent="-285750">
              <a:buFont typeface="Arial" panose="020B0604020202020204" pitchFamily="34" charset="0"/>
              <a:buChar char="•"/>
            </a:pPr>
            <a:r>
              <a:rPr lang="en-US" sz="2400" dirty="0" smtClean="0"/>
              <a:t>A common Nordic realization at CORS</a:t>
            </a:r>
          </a:p>
          <a:p>
            <a:pPr marL="742950" lvl="1" indent="-285750">
              <a:buFont typeface="Arial" panose="020B0604020202020204" pitchFamily="34" charset="0"/>
              <a:buChar char="•"/>
            </a:pPr>
            <a:r>
              <a:rPr lang="en-US" sz="2400" dirty="0" smtClean="0"/>
              <a:t>A Nordic </a:t>
            </a:r>
            <a:r>
              <a:rPr lang="en-US" sz="2400" dirty="0"/>
              <a:t>v</a:t>
            </a:r>
            <a:r>
              <a:rPr lang="en-US" sz="2400" dirty="0" smtClean="0"/>
              <a:t>elocity field</a:t>
            </a:r>
          </a:p>
          <a:p>
            <a:pPr marL="742950" lvl="1" indent="-285750">
              <a:buFont typeface="Arial" panose="020B0604020202020204" pitchFamily="34" charset="0"/>
              <a:buChar char="•"/>
            </a:pPr>
            <a:r>
              <a:rPr lang="en-US" sz="2400" dirty="0" smtClean="0"/>
              <a:t>Necessary GIS tools</a:t>
            </a:r>
          </a:p>
          <a:p>
            <a:pPr lvl="1"/>
            <a:endParaRPr lang="en-US" sz="2400" dirty="0" smtClean="0"/>
          </a:p>
          <a:p>
            <a:pPr marL="285750" indent="-285750">
              <a:buFont typeface="Arial" panose="020B0604020202020204" pitchFamily="34" charset="0"/>
              <a:buChar char="•"/>
            </a:pPr>
            <a:r>
              <a:rPr lang="en-US" sz="2400" dirty="0" smtClean="0"/>
              <a:t>The level of implementation might vary between countries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How can we approach the users of the reference frame?</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621078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3360420" y="1291680"/>
            <a:ext cx="5017140" cy="318600"/>
          </a:xfrm>
          <a:prstGeom prst="rect">
            <a:avLst/>
          </a:prstGeom>
          <a:noFill/>
          <a:ln>
            <a:noFill/>
          </a:ln>
        </p:spPr>
        <p:txBody>
          <a:bodyPr lIns="0" tIns="0" rIns="0" bIns="0"/>
          <a:lstStyle/>
          <a:p>
            <a:r>
              <a:rPr lang="en-US" sz="900" i="1">
                <a:latin typeface="Verdana"/>
              </a:rPr>
              <a:t>From: Text for ISO/DIS 19111, Geographic information — Referencing by coordinates, as sent to ISO/CS for ballot (2018-01-29)</a:t>
            </a:r>
            <a:endParaRPr sz="1350"/>
          </a:p>
        </p:txBody>
      </p:sp>
      <p:sp>
        <p:nvSpPr>
          <p:cNvPr id="318" name="CustomShape 2"/>
          <p:cNvSpPr/>
          <p:nvPr/>
        </p:nvSpPr>
        <p:spPr>
          <a:xfrm>
            <a:off x="1068120" y="2273940"/>
            <a:ext cx="8224200" cy="3390930"/>
          </a:xfrm>
          <a:prstGeom prst="rect">
            <a:avLst/>
          </a:prstGeom>
          <a:noFill/>
          <a:ln>
            <a:noFill/>
          </a:ln>
        </p:spPr>
      </p:sp>
      <p:sp>
        <p:nvSpPr>
          <p:cNvPr id="319" name="CustomShape 3"/>
          <p:cNvSpPr/>
          <p:nvPr/>
        </p:nvSpPr>
        <p:spPr>
          <a:xfrm>
            <a:off x="205740" y="1748790"/>
            <a:ext cx="8176680" cy="3427650"/>
          </a:xfrm>
          <a:prstGeom prst="rect">
            <a:avLst/>
          </a:prstGeom>
          <a:noFill/>
          <a:ln>
            <a:noFill/>
          </a:ln>
        </p:spPr>
        <p:txBody>
          <a:bodyPr lIns="67500" tIns="33750" rIns="67500" bIns="33750"/>
          <a:lstStyle/>
          <a:p>
            <a:r>
              <a:rPr lang="en-US" sz="1200" b="1" dirty="0">
                <a:latin typeface="Arial"/>
              </a:rPr>
              <a:t>reference frame/datum</a:t>
            </a:r>
            <a:endParaRPr sz="1350" dirty="0"/>
          </a:p>
          <a:p>
            <a:r>
              <a:rPr lang="en-US" sz="1200" dirty="0">
                <a:latin typeface="Arial"/>
              </a:rPr>
              <a:t>parameter or set of parameters that realize the position of the origin, the scale, and the orientation of a coordinate system</a:t>
            </a:r>
            <a:endParaRPr sz="1350" dirty="0"/>
          </a:p>
          <a:p>
            <a:endParaRPr sz="1350" dirty="0"/>
          </a:p>
          <a:p>
            <a:r>
              <a:rPr lang="en-US" sz="1200" b="1" dirty="0">
                <a:latin typeface="Arial"/>
              </a:rPr>
              <a:t>dynamic reference frame/dynamic datum</a:t>
            </a:r>
            <a:endParaRPr sz="1350" dirty="0"/>
          </a:p>
          <a:p>
            <a:r>
              <a:rPr lang="en-US" sz="1200" dirty="0">
                <a:latin typeface="Arial"/>
              </a:rPr>
              <a:t>reference frame in which the defining parameters include time evolution</a:t>
            </a:r>
            <a:endParaRPr sz="1350" dirty="0"/>
          </a:p>
          <a:p>
            <a:endParaRPr sz="1350" dirty="0"/>
          </a:p>
          <a:p>
            <a:r>
              <a:rPr lang="en-US" sz="1200" b="1" dirty="0">
                <a:latin typeface="Arial"/>
              </a:rPr>
              <a:t>coordinate reference system</a:t>
            </a:r>
            <a:endParaRPr sz="1350" dirty="0"/>
          </a:p>
          <a:p>
            <a:r>
              <a:rPr lang="en-US" sz="1200" dirty="0">
                <a:latin typeface="Arial"/>
              </a:rPr>
              <a:t>coordinate system that is related to an object by a datum</a:t>
            </a:r>
            <a:endParaRPr sz="1350" dirty="0"/>
          </a:p>
          <a:p>
            <a:endParaRPr sz="1350" dirty="0"/>
          </a:p>
          <a:p>
            <a:r>
              <a:rPr lang="en-US" sz="1200" b="1" dirty="0">
                <a:latin typeface="Arial"/>
              </a:rPr>
              <a:t>static coordinate reference system</a:t>
            </a:r>
            <a:endParaRPr sz="1350" dirty="0"/>
          </a:p>
          <a:p>
            <a:r>
              <a:rPr lang="en-US" sz="1200" dirty="0">
                <a:latin typeface="Arial"/>
              </a:rPr>
              <a:t>coordinate reference system that has a static reference frame without an associated deformation model or a dynamic reference frame with coordinates referenced to a single fixed epoch</a:t>
            </a:r>
            <a:endParaRPr sz="1350" dirty="0"/>
          </a:p>
          <a:p>
            <a:endParaRPr sz="1350" dirty="0"/>
          </a:p>
          <a:p>
            <a:r>
              <a:rPr lang="en-US" sz="1200" b="1" dirty="0">
                <a:latin typeface="Arial"/>
              </a:rPr>
              <a:t>dynamic coordinate reference system</a:t>
            </a:r>
            <a:endParaRPr sz="1350" dirty="0"/>
          </a:p>
          <a:p>
            <a:r>
              <a:rPr lang="en-US" sz="1200" dirty="0">
                <a:latin typeface="Arial"/>
              </a:rPr>
              <a:t>coordinate reference system that has a dynamic reference frame with or without an associated deformation model or that has a static reference frame with an associated deformation model</a:t>
            </a:r>
            <a:endParaRPr sz="1350" dirty="0"/>
          </a:p>
        </p:txBody>
      </p:sp>
      <p:sp>
        <p:nvSpPr>
          <p:cNvPr id="320" name="CustomShape 4"/>
          <p:cNvSpPr/>
          <p:nvPr/>
        </p:nvSpPr>
        <p:spPr>
          <a:xfrm>
            <a:off x="2073600" y="1231200"/>
            <a:ext cx="3008880" cy="323460"/>
          </a:xfrm>
          <a:prstGeom prst="rect">
            <a:avLst/>
          </a:prstGeom>
          <a:noFill/>
          <a:ln>
            <a:noFill/>
          </a:ln>
        </p:spPr>
        <p:txBody>
          <a:bodyPr lIns="67500" tIns="33750" rIns="67500" bIns="33750"/>
          <a:lstStyle/>
          <a:p>
            <a:r>
              <a:rPr lang="en-US" dirty="0">
                <a:latin typeface="Arial"/>
              </a:rPr>
              <a:t>ISO19111</a:t>
            </a:r>
            <a:endParaRPr sz="1350" dirty="0"/>
          </a:p>
        </p:txBody>
      </p:sp>
      <p:sp>
        <p:nvSpPr>
          <p:cNvPr id="321" name="CustomShape 5"/>
          <p:cNvSpPr/>
          <p:nvPr/>
        </p:nvSpPr>
        <p:spPr>
          <a:xfrm>
            <a:off x="1303020" y="5314950"/>
            <a:ext cx="3633390" cy="246510"/>
          </a:xfrm>
          <a:prstGeom prst="rect">
            <a:avLst/>
          </a:prstGeom>
          <a:solidFill>
            <a:srgbClr val="FF0000"/>
          </a:solidFill>
          <a:ln>
            <a:noFill/>
          </a:ln>
        </p:spPr>
        <p:txBody>
          <a:bodyPr lIns="67500" tIns="33750" rIns="67500" bIns="33750"/>
          <a:lstStyle/>
          <a:p>
            <a:r>
              <a:rPr lang="en-US" sz="1230">
                <a:latin typeface="Arial"/>
              </a:rPr>
              <a:t>Semi-dynamic is not mentioned in the document!</a:t>
            </a:r>
            <a:endParaRPr sz="1350"/>
          </a:p>
        </p:txBody>
      </p:sp>
    </p:spTree>
    <p:extLst>
      <p:ext uri="{BB962C8B-B14F-4D97-AF65-F5344CB8AC3E}">
        <p14:creationId xmlns:p14="http://schemas.microsoft.com/office/powerpoint/2010/main" val="27370191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110" y="273600"/>
            <a:ext cx="3048090" cy="585102"/>
          </a:xfrm>
        </p:spPr>
        <p:txBody>
          <a:bodyPr/>
          <a:lstStyle/>
          <a:p>
            <a:r>
              <a:rPr lang="en-US" sz="3200" b="1" dirty="0" smtClean="0"/>
              <a:t>Background</a:t>
            </a:r>
            <a:endParaRPr lang="en-US" sz="3200" b="1" dirty="0"/>
          </a:p>
        </p:txBody>
      </p:sp>
      <p:sp>
        <p:nvSpPr>
          <p:cNvPr id="6" name="TekstSylinder 5"/>
          <p:cNvSpPr txBox="1"/>
          <p:nvPr/>
        </p:nvSpPr>
        <p:spPr>
          <a:xfrm>
            <a:off x="218985" y="1002381"/>
            <a:ext cx="6871926" cy="41976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244373" indent="-244373">
              <a:buFont typeface="Arial" panose="020B0604020202020204" pitchFamily="34" charset="0"/>
              <a:buChar char="•"/>
            </a:pPr>
            <a:r>
              <a:rPr lang="en-US" sz="2000" dirty="0"/>
              <a:t>Scenario: Smartphones give positions within </a:t>
            </a:r>
            <a:r>
              <a:rPr lang="en-US" sz="2000" dirty="0" err="1"/>
              <a:t>dm</a:t>
            </a:r>
            <a:r>
              <a:rPr lang="en-US" sz="2000" dirty="0"/>
              <a:t> or cm accuracy</a:t>
            </a:r>
          </a:p>
          <a:p>
            <a:pPr marL="635371" lvl="1" indent="-244373">
              <a:buFont typeface="Arial" panose="020B0604020202020204" pitchFamily="34" charset="0"/>
              <a:buChar char="•"/>
            </a:pPr>
            <a:r>
              <a:rPr lang="en-US" sz="2000" dirty="0"/>
              <a:t>in real time</a:t>
            </a:r>
          </a:p>
          <a:p>
            <a:pPr marL="635371" lvl="1" indent="-244373">
              <a:buFont typeface="Arial" panose="020B0604020202020204" pitchFamily="34" charset="0"/>
              <a:buChar char="•"/>
            </a:pPr>
            <a:r>
              <a:rPr lang="en-US" sz="2000" dirty="0"/>
              <a:t>in a global and dynamic reference </a:t>
            </a:r>
            <a:r>
              <a:rPr lang="en-US" sz="2000" dirty="0" smtClean="0"/>
              <a:t>frame</a:t>
            </a:r>
          </a:p>
          <a:p>
            <a:pPr marL="390998" lvl="1"/>
            <a:endParaRPr lang="en-US" sz="2000" dirty="0" smtClean="0"/>
          </a:p>
          <a:p>
            <a:pPr marL="178171" indent="-244373">
              <a:buFont typeface="Arial" panose="020B0604020202020204" pitchFamily="34" charset="0"/>
              <a:buChar char="•"/>
            </a:pPr>
            <a:r>
              <a:rPr lang="en-US" sz="2000" dirty="0" smtClean="0"/>
              <a:t>Autonomous driving sets new demands on the reference frame</a:t>
            </a:r>
            <a:endParaRPr lang="en-US" sz="2000" dirty="0"/>
          </a:p>
          <a:p>
            <a:pPr marL="635371" lvl="1" indent="-244373">
              <a:buFont typeface="Arial" panose="020B0604020202020204" pitchFamily="34" charset="0"/>
              <a:buChar char="•"/>
            </a:pPr>
            <a:endParaRPr lang="en-US" sz="2000" dirty="0"/>
          </a:p>
          <a:p>
            <a:pPr marL="244373" indent="-244373">
              <a:buFont typeface="Arial" panose="020B0604020202020204" pitchFamily="34" charset="0"/>
              <a:buChar char="•"/>
            </a:pPr>
            <a:r>
              <a:rPr lang="en-US" sz="2000" dirty="0"/>
              <a:t>Australia has decided to implement a fully dynamic reference frame in </a:t>
            </a:r>
            <a:r>
              <a:rPr lang="en-US" sz="2000" dirty="0" smtClean="0"/>
              <a:t>2020</a:t>
            </a:r>
            <a:endParaRPr lang="en-US" sz="2000" dirty="0"/>
          </a:p>
          <a:p>
            <a:pPr marL="244373" indent="-244373">
              <a:buFont typeface="Arial" panose="020B0604020202020204" pitchFamily="34" charset="0"/>
              <a:buChar char="•"/>
            </a:pPr>
            <a:endParaRPr lang="en-US" sz="2000" dirty="0"/>
          </a:p>
          <a:p>
            <a:pPr marL="244373" indent="-244373">
              <a:buFont typeface="Arial" panose="020B0604020202020204" pitchFamily="34" charset="0"/>
              <a:buChar char="•"/>
            </a:pPr>
            <a:r>
              <a:rPr lang="en-US" sz="2000" dirty="0"/>
              <a:t>Is a static “plate fixed” reference frame the best solution for the users in the future</a:t>
            </a:r>
            <a:r>
              <a:rPr lang="en-US" sz="2000" dirty="0" smtClean="0"/>
              <a:t>?</a:t>
            </a:r>
            <a:endParaRPr lang="nb-NO" sz="2000" dirty="0"/>
          </a:p>
        </p:txBody>
      </p:sp>
      <p:sp>
        <p:nvSpPr>
          <p:cNvPr id="4" name="TekstSylinder 3"/>
          <p:cNvSpPr txBox="1"/>
          <p:nvPr/>
        </p:nvSpPr>
        <p:spPr>
          <a:xfrm>
            <a:off x="4291464" y="5600859"/>
            <a:ext cx="4719186" cy="1015663"/>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rtlCol="0">
            <a:spAutoFit/>
          </a:bodyPr>
          <a:lstStyle/>
          <a:p>
            <a:r>
              <a:rPr lang="en-US" sz="2000" i="1" dirty="0" smtClean="0">
                <a:solidFill>
                  <a:srgbClr val="000000"/>
                </a:solidFill>
                <a:latin typeface="Verdana"/>
              </a:rPr>
              <a:t>The NKG-presidium initiated a pilot project on Dynamical Reference Frame: </a:t>
            </a:r>
            <a:r>
              <a:rPr lang="en-US" sz="2000" b="1" i="1" dirty="0" smtClean="0">
                <a:solidFill>
                  <a:srgbClr val="000000"/>
                </a:solidFill>
                <a:latin typeface="Verdana"/>
              </a:rPr>
              <a:t>DRF-Iceland</a:t>
            </a:r>
            <a:endParaRPr lang="en-US" sz="2000" b="1" dirty="0"/>
          </a:p>
        </p:txBody>
      </p:sp>
      <p:cxnSp>
        <p:nvCxnSpPr>
          <p:cNvPr id="5" name="Rett pilkobling 4"/>
          <p:cNvCxnSpPr/>
          <p:nvPr/>
        </p:nvCxnSpPr>
        <p:spPr>
          <a:xfrm>
            <a:off x="4572000" y="4903694"/>
            <a:ext cx="681318" cy="697165"/>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0296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165780" y="1446120"/>
            <a:ext cx="8791470" cy="3702240"/>
          </a:xfrm>
          <a:prstGeom prst="rect">
            <a:avLst/>
          </a:prstGeom>
          <a:noFill/>
          <a:ln>
            <a:noFill/>
          </a:ln>
        </p:spPr>
        <p:txBody>
          <a:bodyPr lIns="0" tIns="0" rIns="0" bIns="0"/>
          <a:lstStyle/>
          <a:p>
            <a:pPr>
              <a:lnSpc>
                <a:spcPct val="100000"/>
              </a:lnSpc>
            </a:pPr>
            <a:r>
              <a:rPr lang="en-US" sz="1200">
                <a:latin typeface="Verdana"/>
              </a:rPr>
              <a:t>6.2 ATRF</a:t>
            </a:r>
            <a:endParaRPr sz="1350"/>
          </a:p>
          <a:p>
            <a:pPr>
              <a:lnSpc>
                <a:spcPct val="100000"/>
              </a:lnSpc>
            </a:pPr>
            <a:r>
              <a:rPr lang="en-US" sz="1200">
                <a:latin typeface="Verdana"/>
              </a:rPr>
              <a:t>The Australian Terrestrial Reference Frame (ATRF) is basically a regional realisation of the</a:t>
            </a:r>
            <a:endParaRPr sz="1350"/>
          </a:p>
          <a:p>
            <a:pPr>
              <a:lnSpc>
                <a:spcPct val="100000"/>
              </a:lnSpc>
            </a:pPr>
            <a:r>
              <a:rPr lang="en-US" sz="1200">
                <a:latin typeface="Verdana"/>
              </a:rPr>
              <a:t>ITRF, based on almost 200 globally distributed International GNSS Service (IGS) stations</a:t>
            </a:r>
            <a:endParaRPr sz="1350"/>
          </a:p>
          <a:p>
            <a:pPr>
              <a:lnSpc>
                <a:spcPct val="100000"/>
              </a:lnSpc>
            </a:pPr>
            <a:r>
              <a:rPr lang="en-US" sz="1200">
                <a:latin typeface="Verdana"/>
              </a:rPr>
              <a:t>and the Asia-Pacific Reference Frame (APREF) network consisting of about 500 stations</a:t>
            </a:r>
            <a:endParaRPr sz="1350"/>
          </a:p>
          <a:p>
            <a:pPr>
              <a:lnSpc>
                <a:spcPct val="100000"/>
              </a:lnSpc>
            </a:pPr>
            <a:r>
              <a:rPr lang="en-US" sz="1200">
                <a:latin typeface="Verdana"/>
              </a:rPr>
              <a:t>(GA, 2017a). As a consequence, Australian spatial information will be directly interoperable</a:t>
            </a:r>
            <a:endParaRPr sz="1350"/>
          </a:p>
          <a:p>
            <a:pPr>
              <a:lnSpc>
                <a:spcPct val="100000"/>
              </a:lnSpc>
            </a:pPr>
            <a:r>
              <a:rPr lang="en-US" sz="1200">
                <a:latin typeface="Verdana"/>
              </a:rPr>
              <a:t>with GNSS measurements, i.e. mass market applications will not see a discrepancy</a:t>
            </a:r>
            <a:endParaRPr sz="1350"/>
          </a:p>
          <a:p>
            <a:pPr>
              <a:lnSpc>
                <a:spcPct val="100000"/>
              </a:lnSpc>
            </a:pPr>
            <a:r>
              <a:rPr lang="en-US" sz="1200">
                <a:latin typeface="Verdana"/>
              </a:rPr>
              <a:t>between global coordinates and ATRF.</a:t>
            </a:r>
            <a:endParaRPr sz="1350"/>
          </a:p>
          <a:p>
            <a:pPr>
              <a:lnSpc>
                <a:spcPct val="100000"/>
              </a:lnSpc>
            </a:pPr>
            <a:endParaRPr sz="1350"/>
          </a:p>
          <a:p>
            <a:pPr>
              <a:lnSpc>
                <a:spcPct val="100000"/>
              </a:lnSpc>
            </a:pPr>
            <a:endParaRPr sz="1350"/>
          </a:p>
          <a:p>
            <a:pPr>
              <a:lnSpc>
                <a:spcPct val="100000"/>
              </a:lnSpc>
            </a:pPr>
            <a:r>
              <a:rPr lang="en-US" sz="1200">
                <a:latin typeface="Verdana"/>
              </a:rPr>
              <a:t>It is anticipated that the ATRF will be implemented from January 2020 with adoption planned</a:t>
            </a:r>
            <a:endParaRPr sz="1350"/>
          </a:p>
          <a:p>
            <a:pPr>
              <a:lnSpc>
                <a:spcPct val="100000"/>
              </a:lnSpc>
            </a:pPr>
            <a:r>
              <a:rPr lang="en-US" sz="1200">
                <a:latin typeface="Verdana"/>
              </a:rPr>
              <a:t>to be complete by 2023. However, it is important to note that GDA2020 and ATRF will exist</a:t>
            </a:r>
            <a:endParaRPr sz="1350"/>
          </a:p>
          <a:p>
            <a:pPr>
              <a:lnSpc>
                <a:spcPct val="100000"/>
              </a:lnSpc>
            </a:pPr>
            <a:r>
              <a:rPr lang="en-US" sz="1200">
                <a:latin typeface="Verdana"/>
              </a:rPr>
              <a:t>in tandem for the foreseeable future. Practically, GDA2020 and ATRF can really be thought</a:t>
            </a:r>
            <a:endParaRPr sz="1350"/>
          </a:p>
          <a:p>
            <a:pPr>
              <a:lnSpc>
                <a:spcPct val="100000"/>
              </a:lnSpc>
            </a:pPr>
            <a:r>
              <a:rPr lang="en-US" sz="1200">
                <a:latin typeface="Verdana"/>
              </a:rPr>
              <a:t>of as one product – the former being fixed to epoch 2020.0, while the latter refers to the</a:t>
            </a:r>
            <a:endParaRPr sz="1350"/>
          </a:p>
          <a:p>
            <a:pPr>
              <a:lnSpc>
                <a:spcPct val="100000"/>
              </a:lnSpc>
            </a:pPr>
            <a:r>
              <a:rPr lang="en-US" sz="1200">
                <a:latin typeface="Verdana"/>
              </a:rPr>
              <a:t>current epoch (or any other user-specified epoch).</a:t>
            </a:r>
            <a:endParaRPr sz="1350"/>
          </a:p>
          <a:p>
            <a:pPr>
              <a:lnSpc>
                <a:spcPct val="100000"/>
              </a:lnSpc>
            </a:pPr>
            <a:endParaRPr sz="1350"/>
          </a:p>
          <a:p>
            <a:pPr>
              <a:lnSpc>
                <a:spcPct val="100000"/>
              </a:lnSpc>
            </a:pPr>
            <a:r>
              <a:rPr lang="en-US" sz="1500">
                <a:solidFill>
                  <a:srgbClr val="000000"/>
                </a:solidFill>
                <a:latin typeface="Verdana"/>
              </a:rPr>
              <a:t>From: </a:t>
            </a:r>
            <a:r>
              <a:rPr lang="en-US" sz="1500" i="1">
                <a:solidFill>
                  <a:srgbClr val="000000"/>
                </a:solidFill>
                <a:latin typeface="Verdana"/>
              </a:rPr>
              <a:t>GDA2020, AUSGeoid2020 and ATRF: An Introduction</a:t>
            </a:r>
            <a:r>
              <a:rPr lang="en-US" sz="1500">
                <a:solidFill>
                  <a:srgbClr val="000000"/>
                </a:solidFill>
                <a:latin typeface="Verdana"/>
              </a:rPr>
              <a:t>. 2017, Volker Janssen</a:t>
            </a:r>
            <a:endParaRPr sz="135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1691208" y="1870630"/>
            <a:ext cx="5755587" cy="3860252"/>
          </a:xfrm>
          <a:prstGeom prst="rect">
            <a:avLst/>
          </a:prstGeom>
          <a:noFill/>
          <a:ln>
            <a:noFill/>
          </a:ln>
        </p:spPr>
        <p:txBody>
          <a:bodyPr lIns="0" tIns="0" rIns="0" bIns="0"/>
          <a:lstStyle/>
          <a:p>
            <a:endParaRPr sz="1539"/>
          </a:p>
          <a:p>
            <a:pPr>
              <a:lnSpc>
                <a:spcPct val="100000"/>
              </a:lnSpc>
            </a:pPr>
            <a:endParaRPr sz="1539"/>
          </a:p>
        </p:txBody>
      </p:sp>
      <p:sp>
        <p:nvSpPr>
          <p:cNvPr id="348" name="CustomShape 2"/>
          <p:cNvSpPr/>
          <p:nvPr/>
        </p:nvSpPr>
        <p:spPr>
          <a:xfrm>
            <a:off x="606840" y="668958"/>
            <a:ext cx="7174009" cy="1129627"/>
          </a:xfrm>
          <a:prstGeom prst="rect">
            <a:avLst/>
          </a:prstGeom>
          <a:noFill/>
          <a:ln>
            <a:noFill/>
          </a:ln>
        </p:spPr>
      </p:sp>
      <p:sp>
        <p:nvSpPr>
          <p:cNvPr id="349" name="CustomShape 3"/>
          <p:cNvSpPr/>
          <p:nvPr/>
        </p:nvSpPr>
        <p:spPr>
          <a:xfrm>
            <a:off x="614845" y="1776109"/>
            <a:ext cx="7971737" cy="4214627"/>
          </a:xfrm>
          <a:prstGeom prst="rect">
            <a:avLst/>
          </a:prstGeom>
          <a:noFill/>
          <a:ln>
            <a:noFill/>
          </a:ln>
        </p:spPr>
        <p:txBody>
          <a:bodyPr lIns="76971" tIns="38486" rIns="76971" bIns="38486"/>
          <a:lstStyle/>
          <a:p>
            <a:endParaRPr sz="1539"/>
          </a:p>
          <a:p>
            <a:r>
              <a:rPr lang="en-US" sz="1710" i="1">
                <a:latin typeface="Arial"/>
              </a:rPr>
              <a:t>	</a:t>
            </a:r>
            <a:endParaRPr sz="1539"/>
          </a:p>
          <a:p>
            <a:r>
              <a:rPr lang="en-US" sz="1710" i="1">
                <a:latin typeface="Arial"/>
              </a:rPr>
              <a:t>	 </a:t>
            </a:r>
            <a:endParaRPr sz="1539"/>
          </a:p>
        </p:txBody>
      </p:sp>
      <p:sp>
        <p:nvSpPr>
          <p:cNvPr id="350" name="CustomShape 4"/>
          <p:cNvSpPr/>
          <p:nvPr/>
        </p:nvSpPr>
        <p:spPr>
          <a:xfrm>
            <a:off x="283254" y="794882"/>
            <a:ext cx="5519132" cy="564352"/>
          </a:xfrm>
          <a:prstGeom prst="rect">
            <a:avLst/>
          </a:prstGeom>
          <a:noFill/>
          <a:ln>
            <a:noFill/>
          </a:ln>
        </p:spPr>
        <p:txBody>
          <a:bodyPr lIns="76971" tIns="38486" rIns="76971" bIns="38486" anchor="ctr"/>
          <a:lstStyle/>
          <a:p>
            <a:pPr>
              <a:lnSpc>
                <a:spcPct val="90000"/>
              </a:lnSpc>
            </a:pPr>
            <a:r>
              <a:rPr lang="en-US" sz="3763" dirty="0">
                <a:solidFill>
                  <a:srgbClr val="000000"/>
                </a:solidFill>
                <a:latin typeface="Calibri Light"/>
                <a:ea typeface="DejaVu Sans"/>
              </a:rPr>
              <a:t>GIS challenges </a:t>
            </a:r>
            <a:endParaRPr sz="1539" dirty="0"/>
          </a:p>
        </p:txBody>
      </p:sp>
      <p:sp>
        <p:nvSpPr>
          <p:cNvPr id="351" name="CustomShape 5"/>
          <p:cNvSpPr/>
          <p:nvPr/>
        </p:nvSpPr>
        <p:spPr>
          <a:xfrm>
            <a:off x="606840" y="1485159"/>
            <a:ext cx="7976664" cy="4848560"/>
          </a:xfrm>
          <a:prstGeom prst="rect">
            <a:avLst/>
          </a:prstGeom>
          <a:noFill/>
          <a:ln>
            <a:noFill/>
          </a:ln>
        </p:spPr>
        <p:txBody>
          <a:bodyPr lIns="76971" tIns="38486" rIns="76971" bIns="38486"/>
          <a:lstStyle/>
          <a:p>
            <a:endParaRPr sz="1539" dirty="0"/>
          </a:p>
          <a:p>
            <a:r>
              <a:rPr lang="en-US" sz="1539" b="1" dirty="0">
                <a:solidFill>
                  <a:srgbClr val="000000"/>
                </a:solidFill>
                <a:latin typeface="Calibri"/>
                <a:ea typeface="DejaVu Sans"/>
              </a:rPr>
              <a:t>Key question: How should the time dimension be handled in GIS!</a:t>
            </a:r>
            <a:endParaRPr sz="1539" dirty="0"/>
          </a:p>
          <a:p>
            <a:pPr>
              <a:lnSpc>
                <a:spcPct val="90000"/>
              </a:lnSpc>
            </a:pPr>
            <a:endParaRPr sz="1539" dirty="0"/>
          </a:p>
          <a:p>
            <a:pPr>
              <a:lnSpc>
                <a:spcPct val="90000"/>
              </a:lnSpc>
              <a:buFont typeface="Arial"/>
              <a:buChar char="•"/>
            </a:pPr>
            <a:r>
              <a:rPr lang="en-US" sz="1368" dirty="0">
                <a:solidFill>
                  <a:srgbClr val="000000"/>
                </a:solidFill>
                <a:latin typeface="Calibri"/>
                <a:ea typeface="DejaVu Sans"/>
              </a:rPr>
              <a:t>What we already have:</a:t>
            </a:r>
            <a:endParaRPr sz="1539" dirty="0"/>
          </a:p>
          <a:p>
            <a:pPr lvl="1">
              <a:lnSpc>
                <a:spcPct val="100000"/>
              </a:lnSpc>
              <a:buFont typeface="Arial"/>
              <a:buChar char="•"/>
            </a:pPr>
            <a:r>
              <a:rPr lang="en-US" sz="1368" dirty="0">
                <a:solidFill>
                  <a:srgbClr val="000000"/>
                </a:solidFill>
                <a:latin typeface="Calibri"/>
                <a:ea typeface="DejaVu Sans"/>
              </a:rPr>
              <a:t>Satisfactory standards for describing metadata of geospatial exists </a:t>
            </a:r>
            <a:endParaRPr sz="1539" dirty="0"/>
          </a:p>
          <a:p>
            <a:pPr lvl="1">
              <a:lnSpc>
                <a:spcPct val="100000"/>
              </a:lnSpc>
              <a:buFont typeface="Arial"/>
              <a:buChar char="•"/>
            </a:pPr>
            <a:r>
              <a:rPr lang="en-US" sz="1368" dirty="0">
                <a:solidFill>
                  <a:srgbClr val="000000"/>
                </a:solidFill>
                <a:latin typeface="Calibri"/>
                <a:ea typeface="DejaVu Sans"/>
              </a:rPr>
              <a:t>File formats that can accommodate the required spatiotemporal coordinates</a:t>
            </a:r>
            <a:endParaRPr sz="1539" dirty="0"/>
          </a:p>
          <a:p>
            <a:pPr lvl="1">
              <a:lnSpc>
                <a:spcPct val="100000"/>
              </a:lnSpc>
              <a:buFont typeface="Arial"/>
              <a:buChar char="•"/>
            </a:pPr>
            <a:r>
              <a:rPr lang="en-US" sz="1368" dirty="0">
                <a:solidFill>
                  <a:srgbClr val="000000"/>
                </a:solidFill>
                <a:latin typeface="Calibri"/>
                <a:ea typeface="DejaVu Sans"/>
              </a:rPr>
              <a:t>A coordinate transformation platform with widespread usage that can be extended into the realm of dynamic reference frames: PROJ.4</a:t>
            </a:r>
            <a:endParaRPr sz="1539" dirty="0"/>
          </a:p>
          <a:p>
            <a:pPr>
              <a:lnSpc>
                <a:spcPct val="100000"/>
              </a:lnSpc>
            </a:pPr>
            <a:endParaRPr sz="1539" dirty="0"/>
          </a:p>
          <a:p>
            <a:pPr>
              <a:lnSpc>
                <a:spcPct val="90000"/>
              </a:lnSpc>
              <a:buFont typeface="Arial"/>
              <a:buChar char="•"/>
            </a:pPr>
            <a:r>
              <a:rPr lang="en-US" sz="1368" dirty="0">
                <a:solidFill>
                  <a:srgbClr val="000000"/>
                </a:solidFill>
                <a:latin typeface="Calibri"/>
                <a:ea typeface="DejaVu Sans"/>
              </a:rPr>
              <a:t>What we are missing:</a:t>
            </a:r>
            <a:endParaRPr sz="1539" dirty="0"/>
          </a:p>
          <a:p>
            <a:pPr lvl="1">
              <a:lnSpc>
                <a:spcPct val="100000"/>
              </a:lnSpc>
              <a:buFont typeface="Arial"/>
              <a:buChar char="•"/>
            </a:pPr>
            <a:r>
              <a:rPr lang="en-US" sz="1368" dirty="0">
                <a:solidFill>
                  <a:srgbClr val="000000"/>
                </a:solidFill>
                <a:latin typeface="Calibri"/>
                <a:ea typeface="DejaVu Sans"/>
              </a:rPr>
              <a:t>Widespread adaptation of the most recent metadata standards (WKT2)</a:t>
            </a:r>
            <a:endParaRPr sz="1539" dirty="0"/>
          </a:p>
          <a:p>
            <a:pPr lvl="1">
              <a:lnSpc>
                <a:spcPct val="100000"/>
              </a:lnSpc>
              <a:buFont typeface="Arial"/>
              <a:buChar char="•"/>
            </a:pPr>
            <a:r>
              <a:rPr lang="en-US" sz="1368" dirty="0">
                <a:solidFill>
                  <a:srgbClr val="000000"/>
                </a:solidFill>
                <a:latin typeface="Calibri"/>
                <a:ea typeface="DejaVu Sans"/>
              </a:rPr>
              <a:t>Usage of the new PROJ.4 API in geospatial software</a:t>
            </a:r>
            <a:endParaRPr sz="1539" dirty="0"/>
          </a:p>
          <a:p>
            <a:pPr lvl="1">
              <a:lnSpc>
                <a:spcPct val="100000"/>
              </a:lnSpc>
              <a:buFont typeface="Arial"/>
              <a:buChar char="•"/>
            </a:pPr>
            <a:r>
              <a:rPr lang="en-US" sz="1368" dirty="0">
                <a:solidFill>
                  <a:srgbClr val="000000"/>
                </a:solidFill>
                <a:latin typeface="Calibri"/>
                <a:ea typeface="DejaVu Sans"/>
              </a:rPr>
              <a:t>Extended geodetic capabilities in PROJ.4</a:t>
            </a:r>
            <a:endParaRPr sz="1539" dirty="0"/>
          </a:p>
          <a:p>
            <a:pPr lvl="1">
              <a:lnSpc>
                <a:spcPct val="100000"/>
              </a:lnSpc>
              <a:buFont typeface="Arial"/>
              <a:buChar char="•"/>
            </a:pPr>
            <a:r>
              <a:rPr lang="en-US" sz="1368" dirty="0">
                <a:solidFill>
                  <a:srgbClr val="000000"/>
                </a:solidFill>
                <a:latin typeface="Calibri"/>
                <a:ea typeface="DejaVu Sans"/>
              </a:rPr>
              <a:t>14 </a:t>
            </a:r>
            <a:r>
              <a:rPr lang="en-US" sz="1368" dirty="0" err="1">
                <a:solidFill>
                  <a:srgbClr val="000000"/>
                </a:solidFill>
                <a:latin typeface="Calibri"/>
                <a:ea typeface="DejaVu Sans"/>
              </a:rPr>
              <a:t>param</a:t>
            </a:r>
            <a:r>
              <a:rPr lang="en-US" sz="1368" dirty="0">
                <a:solidFill>
                  <a:srgbClr val="000000"/>
                </a:solidFill>
                <a:latin typeface="Calibri"/>
                <a:ea typeface="DejaVu Sans"/>
              </a:rPr>
              <a:t>. shifts, temporal awareness, </a:t>
            </a:r>
            <a:r>
              <a:rPr lang="en-US" sz="1368" dirty="0" err="1">
                <a:solidFill>
                  <a:srgbClr val="000000"/>
                </a:solidFill>
                <a:latin typeface="Calibri"/>
                <a:ea typeface="DejaVu Sans"/>
              </a:rPr>
              <a:t>etc</a:t>
            </a:r>
            <a:endParaRPr sz="1539" dirty="0"/>
          </a:p>
          <a:p>
            <a:pPr lvl="1">
              <a:lnSpc>
                <a:spcPct val="100000"/>
              </a:lnSpc>
              <a:buFont typeface="Arial"/>
              <a:buChar char="•"/>
            </a:pPr>
            <a:r>
              <a:rPr lang="en-US" sz="1368" dirty="0">
                <a:solidFill>
                  <a:srgbClr val="000000"/>
                </a:solidFill>
                <a:latin typeface="Calibri"/>
                <a:ea typeface="DejaVu Sans"/>
              </a:rPr>
              <a:t>A different </a:t>
            </a:r>
            <a:r>
              <a:rPr lang="en-US" sz="1368" dirty="0">
                <a:solidFill>
                  <a:srgbClr val="FF0000"/>
                </a:solidFill>
                <a:latin typeface="Calibri"/>
                <a:ea typeface="DejaVu Sans"/>
              </a:rPr>
              <a:t>user mindset</a:t>
            </a:r>
            <a:endParaRPr sz="1539" dirty="0">
              <a:solidFill>
                <a:srgbClr val="FF0000"/>
              </a:solidFill>
            </a:endParaRPr>
          </a:p>
          <a:p>
            <a:pPr>
              <a:lnSpc>
                <a:spcPct val="100000"/>
              </a:lnSpc>
            </a:pPr>
            <a:endParaRPr sz="1539" dirty="0"/>
          </a:p>
          <a:p>
            <a:pPr>
              <a:lnSpc>
                <a:spcPct val="100000"/>
              </a:lnSpc>
              <a:buFont typeface="Arial"/>
              <a:buChar char="•"/>
            </a:pPr>
            <a:r>
              <a:rPr lang="en-US" sz="1368" dirty="0">
                <a:solidFill>
                  <a:srgbClr val="FF0000"/>
                </a:solidFill>
                <a:latin typeface="Calibri"/>
                <a:ea typeface="DejaVu Sans"/>
              </a:rPr>
              <a:t>Updating map databases</a:t>
            </a:r>
            <a:r>
              <a:rPr lang="en-US" sz="1368" dirty="0">
                <a:solidFill>
                  <a:srgbClr val="000000"/>
                </a:solidFill>
                <a:latin typeface="Calibri"/>
                <a:ea typeface="DejaVu Sans"/>
              </a:rPr>
              <a:t>:</a:t>
            </a:r>
            <a:endParaRPr sz="1539" dirty="0"/>
          </a:p>
          <a:p>
            <a:pPr lvl="1">
              <a:lnSpc>
                <a:spcPct val="100000"/>
              </a:lnSpc>
              <a:buFont typeface="Arial"/>
              <a:buChar char="•"/>
            </a:pPr>
            <a:r>
              <a:rPr lang="en-US" sz="1368" dirty="0">
                <a:solidFill>
                  <a:srgbClr val="000000"/>
                </a:solidFill>
                <a:latin typeface="Calibri"/>
                <a:ea typeface="DejaVu Sans"/>
              </a:rPr>
              <a:t>How will web services (WMS, WFS, </a:t>
            </a:r>
            <a:r>
              <a:rPr lang="en-US" sz="1368" dirty="0" err="1">
                <a:solidFill>
                  <a:srgbClr val="000000"/>
                </a:solidFill>
                <a:latin typeface="Calibri"/>
                <a:ea typeface="DejaVu Sans"/>
              </a:rPr>
              <a:t>etc</a:t>
            </a:r>
            <a:r>
              <a:rPr lang="en-US" sz="1368" dirty="0">
                <a:solidFill>
                  <a:srgbClr val="000000"/>
                </a:solidFill>
                <a:latin typeface="Calibri"/>
                <a:ea typeface="DejaVu Sans"/>
              </a:rPr>
              <a:t>) work in a dynamic reference frame? Often huge amounts of data which is not feasible to transform on the fly. Should it be transformed and updated to “current epoch” with regular intervals? How often? Every week, month or year?</a:t>
            </a:r>
            <a:endParaRPr sz="1539" dirty="0"/>
          </a:p>
        </p:txBody>
      </p:sp>
    </p:spTree>
    <p:extLst>
      <p:ext uri="{BB962C8B-B14F-4D97-AF65-F5344CB8AC3E}">
        <p14:creationId xmlns:p14="http://schemas.microsoft.com/office/powerpoint/2010/main" val="903541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3320460" y="2101410"/>
            <a:ext cx="2973240" cy="388800"/>
          </a:xfrm>
          <a:prstGeom prst="rect">
            <a:avLst/>
          </a:prstGeom>
          <a:noFill/>
          <a:ln>
            <a:noFill/>
          </a:ln>
        </p:spPr>
      </p:sp>
      <p:pic>
        <p:nvPicPr>
          <p:cNvPr id="306" name="Bilde 213"/>
          <p:cNvPicPr/>
          <p:nvPr/>
        </p:nvPicPr>
        <p:blipFill>
          <a:blip r:embed="rId3"/>
          <a:stretch>
            <a:fillRect/>
          </a:stretch>
        </p:blipFill>
        <p:spPr>
          <a:xfrm>
            <a:off x="92205" y="3632985"/>
            <a:ext cx="4119510" cy="3063151"/>
          </a:xfrm>
          <a:prstGeom prst="rect">
            <a:avLst/>
          </a:prstGeom>
          <a:ln>
            <a:noFill/>
          </a:ln>
        </p:spPr>
      </p:pic>
      <p:sp>
        <p:nvSpPr>
          <p:cNvPr id="2" name="TekstSylinder 1"/>
          <p:cNvSpPr txBox="1"/>
          <p:nvPr/>
        </p:nvSpPr>
        <p:spPr>
          <a:xfrm>
            <a:off x="4333875" y="427562"/>
            <a:ext cx="4507965" cy="830997"/>
          </a:xfrm>
          <a:prstGeom prst="rect">
            <a:avLst/>
          </a:prstGeom>
          <a:noFill/>
        </p:spPr>
        <p:txBody>
          <a:bodyPr wrap="none" rtlCol="0">
            <a:spAutoFit/>
          </a:bodyPr>
          <a:lstStyle/>
          <a:p>
            <a:r>
              <a:rPr lang="en-US" sz="2400" b="1" dirty="0" smtClean="0"/>
              <a:t>GNSS velocities are input for </a:t>
            </a:r>
          </a:p>
          <a:p>
            <a:r>
              <a:rPr lang="en-US" sz="2400" b="1" dirty="0" smtClean="0"/>
              <a:t>the velocity field</a:t>
            </a:r>
            <a:endParaRPr lang="en-US" sz="2400" b="1" dirty="0"/>
          </a:p>
        </p:txBody>
      </p:sp>
      <p:sp>
        <p:nvSpPr>
          <p:cNvPr id="3" name="TekstSylinder 2"/>
          <p:cNvSpPr txBox="1"/>
          <p:nvPr/>
        </p:nvSpPr>
        <p:spPr>
          <a:xfrm>
            <a:off x="4429125" y="1635102"/>
            <a:ext cx="4525598"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In Fennoscandia colocation works well</a:t>
            </a:r>
          </a:p>
          <a:p>
            <a:pPr marL="285750" indent="-285750">
              <a:buFont typeface="Arial" panose="020B0604020202020204" pitchFamily="34" charset="0"/>
              <a:buChar char="•"/>
            </a:pPr>
            <a:r>
              <a:rPr lang="en-US" dirty="0" smtClean="0"/>
              <a:t>In Iceland the situation is more complex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Colocation with geophysical constraints</a:t>
            </a:r>
            <a:endParaRPr lang="en-US" dirty="0"/>
          </a:p>
        </p:txBody>
      </p:sp>
      <p:sp>
        <p:nvSpPr>
          <p:cNvPr id="4" name="Rektangel 3"/>
          <p:cNvSpPr/>
          <p:nvPr/>
        </p:nvSpPr>
        <p:spPr>
          <a:xfrm>
            <a:off x="636494" y="5620871"/>
            <a:ext cx="1362635" cy="79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Rett linje 5"/>
          <p:cNvCxnSpPr/>
          <p:nvPr/>
        </p:nvCxnSpPr>
        <p:spPr>
          <a:xfrm>
            <a:off x="1999129" y="6418729"/>
            <a:ext cx="1761101" cy="1187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Bild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289" y="491069"/>
            <a:ext cx="4033426" cy="3023192"/>
          </a:xfrm>
          <a:prstGeom prst="rect">
            <a:avLst/>
          </a:prstGeom>
        </p:spPr>
      </p:pic>
      <p:sp>
        <p:nvSpPr>
          <p:cNvPr id="11" name="Rektangel 10"/>
          <p:cNvSpPr/>
          <p:nvPr/>
        </p:nvSpPr>
        <p:spPr>
          <a:xfrm>
            <a:off x="636494" y="2566059"/>
            <a:ext cx="1362635" cy="79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230" y="3202053"/>
            <a:ext cx="4865377" cy="3469489"/>
          </a:xfrm>
          <a:prstGeom prst="rect">
            <a:avLst/>
          </a:prstGeom>
        </p:spPr>
      </p:pic>
      <p:cxnSp>
        <p:nvCxnSpPr>
          <p:cNvPr id="16" name="Rett linje 15"/>
          <p:cNvCxnSpPr/>
          <p:nvPr/>
        </p:nvCxnSpPr>
        <p:spPr>
          <a:xfrm>
            <a:off x="1999129" y="2566059"/>
            <a:ext cx="1761101" cy="635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ihåndsform 7"/>
          <p:cNvSpPr/>
          <p:nvPr/>
        </p:nvSpPr>
        <p:spPr>
          <a:xfrm>
            <a:off x="4898571" y="4806138"/>
            <a:ext cx="3755572" cy="378958"/>
          </a:xfrm>
          <a:custGeom>
            <a:avLst/>
            <a:gdLst>
              <a:gd name="connsiteX0" fmla="*/ 0 w 3755572"/>
              <a:gd name="connsiteY0" fmla="*/ 190405 h 378958"/>
              <a:gd name="connsiteX1" fmla="*/ 1556658 w 3755572"/>
              <a:gd name="connsiteY1" fmla="*/ 5348 h 378958"/>
              <a:gd name="connsiteX2" fmla="*/ 3069772 w 3755572"/>
              <a:gd name="connsiteY2" fmla="*/ 375462 h 378958"/>
              <a:gd name="connsiteX3" fmla="*/ 3755572 w 3755572"/>
              <a:gd name="connsiteY3" fmla="*/ 201291 h 378958"/>
            </a:gdLst>
            <a:ahLst/>
            <a:cxnLst>
              <a:cxn ang="0">
                <a:pos x="connsiteX0" y="connsiteY0"/>
              </a:cxn>
              <a:cxn ang="0">
                <a:pos x="connsiteX1" y="connsiteY1"/>
              </a:cxn>
              <a:cxn ang="0">
                <a:pos x="connsiteX2" y="connsiteY2"/>
              </a:cxn>
              <a:cxn ang="0">
                <a:pos x="connsiteX3" y="connsiteY3"/>
              </a:cxn>
            </a:cxnLst>
            <a:rect l="l" t="t" r="r" b="b"/>
            <a:pathLst>
              <a:path w="3755572" h="378958">
                <a:moveTo>
                  <a:pt x="0" y="190405"/>
                </a:moveTo>
                <a:cubicBezTo>
                  <a:pt x="522514" y="82455"/>
                  <a:pt x="1045029" y="-25495"/>
                  <a:pt x="1556658" y="5348"/>
                </a:cubicBezTo>
                <a:cubicBezTo>
                  <a:pt x="2068287" y="36191"/>
                  <a:pt x="2703286" y="342805"/>
                  <a:pt x="3069772" y="375462"/>
                </a:cubicBezTo>
                <a:cubicBezTo>
                  <a:pt x="3436258" y="408119"/>
                  <a:pt x="3755572" y="201291"/>
                  <a:pt x="3755572" y="201291"/>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10769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174016" y="232533"/>
            <a:ext cx="8969983" cy="888696"/>
          </a:xfrm>
          <a:prstGeom prst="rect">
            <a:avLst/>
          </a:prstGeom>
          <a:noFill/>
          <a:ln>
            <a:noFill/>
          </a:ln>
        </p:spPr>
        <p:txBody>
          <a:bodyPr lIns="0" tIns="0" rIns="0" bIns="0"/>
          <a:lstStyle/>
          <a:p>
            <a:pPr>
              <a:lnSpc>
                <a:spcPct val="100000"/>
              </a:lnSpc>
            </a:pPr>
            <a:r>
              <a:rPr lang="en-US" sz="2600" b="1" dirty="0">
                <a:latin typeface="+mj-lt"/>
              </a:rPr>
              <a:t>The </a:t>
            </a:r>
            <a:r>
              <a:rPr lang="en-US" sz="2600" b="1" dirty="0" smtClean="0">
                <a:latin typeface="+mj-lt"/>
              </a:rPr>
              <a:t>Earth </a:t>
            </a:r>
            <a:r>
              <a:rPr lang="en-US" sz="2600" b="1" dirty="0">
                <a:latin typeface="+mj-lt"/>
              </a:rPr>
              <a:t>and the Nordic countries are subject to crustal deformations that influence the reference frames</a:t>
            </a:r>
            <a:endParaRPr sz="2600" b="1" dirty="0">
              <a:latin typeface="+mj-lt"/>
            </a:endParaRPr>
          </a:p>
        </p:txBody>
      </p:sp>
      <p:pic>
        <p:nvPicPr>
          <p:cNvPr id="280" name="Bilde 279"/>
          <p:cNvPicPr/>
          <p:nvPr/>
        </p:nvPicPr>
        <p:blipFill>
          <a:blip r:embed="rId3"/>
          <a:stretch>
            <a:fillRect/>
          </a:stretch>
        </p:blipFill>
        <p:spPr>
          <a:xfrm>
            <a:off x="474758" y="1497592"/>
            <a:ext cx="3843380" cy="4693658"/>
          </a:xfrm>
          <a:prstGeom prst="rect">
            <a:avLst/>
          </a:prstGeom>
          <a:ln>
            <a:noFill/>
          </a:ln>
        </p:spPr>
      </p:pic>
      <p:sp>
        <p:nvSpPr>
          <p:cNvPr id="2" name="TekstSylinder 1"/>
          <p:cNvSpPr txBox="1"/>
          <p:nvPr/>
        </p:nvSpPr>
        <p:spPr>
          <a:xfrm>
            <a:off x="4514850" y="1497592"/>
            <a:ext cx="44577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Scandinavia has moved since ETRF89 was realized</a:t>
            </a:r>
          </a:p>
          <a:p>
            <a:pPr marL="742950" lvl="1" indent="-285750">
              <a:buFont typeface="Arial" panose="020B0604020202020204" pitchFamily="34" charset="0"/>
              <a:buChar char="•"/>
            </a:pPr>
            <a:r>
              <a:rPr lang="en-US" dirty="0" smtClean="0"/>
              <a:t>~50 cm to North-East</a:t>
            </a:r>
          </a:p>
          <a:p>
            <a:pPr marL="742950" lvl="1" indent="-285750">
              <a:buFont typeface="Arial" panose="020B0604020202020204" pitchFamily="34" charset="0"/>
              <a:buChar char="•"/>
            </a:pPr>
            <a:r>
              <a:rPr lang="en-US" dirty="0" smtClean="0"/>
              <a:t>0-20 cm Up</a:t>
            </a:r>
            <a:br>
              <a:rPr lang="en-US" dirty="0" smtClean="0"/>
            </a:br>
            <a:endParaRPr lang="en-US" dirty="0" smtClean="0"/>
          </a:p>
          <a:p>
            <a:pPr marL="285750" indent="-285750">
              <a:buFont typeface="Arial" panose="020B0604020202020204" pitchFamily="34" charset="0"/>
              <a:buChar char="•"/>
            </a:pPr>
            <a:r>
              <a:rPr lang="en-US" dirty="0" smtClean="0"/>
              <a:t>ITRF and ETRF89 differ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Should the reference frame follow the “stable”- plate or the global system?</a:t>
            </a:r>
          </a:p>
          <a:p>
            <a:pPr marL="285750" indent="-285750">
              <a:buFont typeface="Arial" panose="020B0604020202020204" pitchFamily="34" charset="0"/>
              <a:buChar char="•"/>
            </a:pPr>
            <a:endParaRPr lang="en-US" dirty="0"/>
          </a:p>
          <a:p>
            <a:endParaRPr lang="en-US" dirty="0" smtClean="0"/>
          </a:p>
        </p:txBody>
      </p:sp>
    </p:spTree>
    <p:extLst>
      <p:ext uri="{BB962C8B-B14F-4D97-AF65-F5344CB8AC3E}">
        <p14:creationId xmlns:p14="http://schemas.microsoft.com/office/powerpoint/2010/main" val="27147853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Bilde 281"/>
          <p:cNvPicPr/>
          <p:nvPr/>
        </p:nvPicPr>
        <p:blipFill>
          <a:blip r:embed="rId3"/>
          <a:stretch>
            <a:fillRect/>
          </a:stretch>
        </p:blipFill>
        <p:spPr>
          <a:xfrm>
            <a:off x="4137040" y="3003951"/>
            <a:ext cx="4222632" cy="2820527"/>
          </a:xfrm>
          <a:prstGeom prst="rect">
            <a:avLst/>
          </a:prstGeom>
          <a:ln>
            <a:noFill/>
          </a:ln>
        </p:spPr>
      </p:pic>
      <p:sp>
        <p:nvSpPr>
          <p:cNvPr id="283" name="CustomShape 1"/>
          <p:cNvSpPr/>
          <p:nvPr/>
        </p:nvSpPr>
        <p:spPr>
          <a:xfrm>
            <a:off x="461519" y="1127090"/>
            <a:ext cx="4864262" cy="1798659"/>
          </a:xfrm>
          <a:prstGeom prst="rect">
            <a:avLst/>
          </a:prstGeom>
          <a:noFill/>
          <a:ln>
            <a:noFill/>
          </a:ln>
        </p:spPr>
        <p:txBody>
          <a:bodyPr lIns="76971" tIns="38486" rIns="76971" bIns="38486"/>
          <a:lstStyle/>
          <a:p>
            <a:r>
              <a:rPr lang="en-US" sz="1368" dirty="0">
                <a:latin typeface="Arial"/>
              </a:rPr>
              <a:t>-Two plates are drifting apart ~2-3 cm/</a:t>
            </a:r>
            <a:r>
              <a:rPr lang="nb-NO" sz="1368" dirty="0" err="1">
                <a:latin typeface="Arial"/>
              </a:rPr>
              <a:t>year</a:t>
            </a:r>
            <a:endParaRPr sz="1539" dirty="0"/>
          </a:p>
          <a:p>
            <a:r>
              <a:rPr lang="en-US" sz="1368" dirty="0">
                <a:latin typeface="Arial"/>
              </a:rPr>
              <a:t>-Deformations within the plates</a:t>
            </a:r>
            <a:endParaRPr sz="1539" dirty="0"/>
          </a:p>
          <a:p>
            <a:r>
              <a:rPr lang="en-US" sz="1368" dirty="0">
                <a:latin typeface="Arial"/>
              </a:rPr>
              <a:t>-Earthquakes ~50 cm </a:t>
            </a:r>
            <a:endParaRPr sz="1539" dirty="0"/>
          </a:p>
          <a:p>
            <a:r>
              <a:rPr lang="en-US" sz="1368" dirty="0">
                <a:latin typeface="Arial"/>
              </a:rPr>
              <a:t>-Volcanoes</a:t>
            </a:r>
            <a:endParaRPr sz="1539" dirty="0"/>
          </a:p>
          <a:p>
            <a:r>
              <a:rPr lang="en-US" sz="1368" dirty="0">
                <a:latin typeface="Arial"/>
              </a:rPr>
              <a:t>-Melting </a:t>
            </a:r>
            <a:r>
              <a:rPr lang="en-US" sz="1368" dirty="0" err="1">
                <a:latin typeface="Arial"/>
              </a:rPr>
              <a:t>graciers</a:t>
            </a:r>
            <a:r>
              <a:rPr lang="en-US" sz="1368" dirty="0">
                <a:latin typeface="Arial"/>
              </a:rPr>
              <a:t> ~40 mm land uplift annually</a:t>
            </a:r>
            <a:endParaRPr sz="1539" dirty="0"/>
          </a:p>
          <a:p>
            <a:r>
              <a:rPr lang="en-US" sz="1368" dirty="0">
                <a:latin typeface="Arial"/>
              </a:rPr>
              <a:t>                           ~more than 10 mm/</a:t>
            </a:r>
            <a:r>
              <a:rPr lang="en-US" sz="1368" dirty="0" err="1">
                <a:latin typeface="Arial"/>
              </a:rPr>
              <a:t>yr</a:t>
            </a:r>
            <a:r>
              <a:rPr lang="en-US" sz="1368" dirty="0">
                <a:latin typeface="Arial"/>
              </a:rPr>
              <a:t> horizontally</a:t>
            </a:r>
            <a:endParaRPr sz="1539" dirty="0"/>
          </a:p>
          <a:p>
            <a:r>
              <a:rPr lang="en-US" sz="1368" dirty="0">
                <a:latin typeface="Arial"/>
              </a:rPr>
              <a:t>-Geothermal power plants - subsidence</a:t>
            </a:r>
            <a:endParaRPr sz="1539" dirty="0"/>
          </a:p>
          <a:p>
            <a:endParaRPr sz="1539" dirty="0"/>
          </a:p>
          <a:p>
            <a:endParaRPr sz="1539" dirty="0"/>
          </a:p>
        </p:txBody>
      </p:sp>
      <p:pic>
        <p:nvPicPr>
          <p:cNvPr id="284" name="Bilde 283"/>
          <p:cNvPicPr/>
          <p:nvPr/>
        </p:nvPicPr>
        <p:blipFill>
          <a:blip r:embed="rId4"/>
          <a:stretch>
            <a:fillRect/>
          </a:stretch>
        </p:blipFill>
        <p:spPr>
          <a:xfrm>
            <a:off x="383316" y="2691141"/>
            <a:ext cx="4457547" cy="2820527"/>
          </a:xfrm>
          <a:prstGeom prst="rect">
            <a:avLst/>
          </a:prstGeom>
          <a:ln>
            <a:noFill/>
          </a:ln>
        </p:spPr>
      </p:pic>
      <p:sp>
        <p:nvSpPr>
          <p:cNvPr id="285" name="CustomShape 2"/>
          <p:cNvSpPr/>
          <p:nvPr/>
        </p:nvSpPr>
        <p:spPr>
          <a:xfrm>
            <a:off x="461519" y="386473"/>
            <a:ext cx="8367368" cy="578977"/>
          </a:xfrm>
          <a:prstGeom prst="rect">
            <a:avLst/>
          </a:prstGeom>
          <a:noFill/>
          <a:ln>
            <a:noFill/>
          </a:ln>
        </p:spPr>
        <p:txBody>
          <a:bodyPr lIns="76971" tIns="38486" rIns="76971" bIns="38486"/>
          <a:lstStyle/>
          <a:p>
            <a:r>
              <a:rPr lang="en-US" sz="2600" b="1" dirty="0">
                <a:latin typeface="+mj-lt"/>
              </a:rPr>
              <a:t>In Iceland the deformations are much more complex</a:t>
            </a:r>
            <a:endParaRPr sz="2600" b="1" dirty="0">
              <a:latin typeface="+mj-lt"/>
            </a:endParaRPr>
          </a:p>
        </p:txBody>
      </p:sp>
      <p:pic>
        <p:nvPicPr>
          <p:cNvPr id="286" name="Bilde 285"/>
          <p:cNvPicPr/>
          <p:nvPr/>
        </p:nvPicPr>
        <p:blipFill>
          <a:blip r:embed="rId5"/>
          <a:stretch>
            <a:fillRect/>
          </a:stretch>
        </p:blipFill>
        <p:spPr>
          <a:xfrm>
            <a:off x="383316" y="4020585"/>
            <a:ext cx="4457547" cy="2267875"/>
          </a:xfrm>
          <a:prstGeom prst="rect">
            <a:avLst/>
          </a:prstGeom>
          <a:ln>
            <a:noFill/>
          </a:ln>
        </p:spPr>
      </p:pic>
      <p:pic>
        <p:nvPicPr>
          <p:cNvPr id="287" name="Bilde 286"/>
          <p:cNvPicPr/>
          <p:nvPr/>
        </p:nvPicPr>
        <p:blipFill>
          <a:blip r:embed="rId6"/>
          <a:stretch>
            <a:fillRect/>
          </a:stretch>
        </p:blipFill>
        <p:spPr>
          <a:xfrm>
            <a:off x="4840863" y="1048887"/>
            <a:ext cx="3988024" cy="1876862"/>
          </a:xfrm>
          <a:prstGeom prst="rect">
            <a:avLst/>
          </a:prstGeom>
          <a:ln>
            <a:noFill/>
          </a:ln>
        </p:spPr>
      </p:pic>
      <p:pic>
        <p:nvPicPr>
          <p:cNvPr id="288" name="Bilde 287"/>
          <p:cNvPicPr/>
          <p:nvPr/>
        </p:nvPicPr>
        <p:blipFill>
          <a:blip r:embed="rId7"/>
          <a:stretch>
            <a:fillRect/>
          </a:stretch>
        </p:blipFill>
        <p:spPr>
          <a:xfrm>
            <a:off x="4840863" y="5428232"/>
            <a:ext cx="2737090" cy="860228"/>
          </a:xfrm>
          <a:prstGeom prst="rect">
            <a:avLst/>
          </a:prstGeom>
          <a:ln>
            <a:noFill/>
          </a:ln>
        </p:spPr>
      </p:pic>
      <p:pic>
        <p:nvPicPr>
          <p:cNvPr id="289" name="Bilde 288"/>
          <p:cNvPicPr/>
          <p:nvPr/>
        </p:nvPicPr>
        <p:blipFill>
          <a:blip r:embed="rId8"/>
          <a:stretch>
            <a:fillRect/>
          </a:stretch>
        </p:blipFill>
        <p:spPr>
          <a:xfrm>
            <a:off x="6874131" y="2534736"/>
            <a:ext cx="2189672" cy="1720457"/>
          </a:xfrm>
          <a:prstGeom prst="rect">
            <a:avLst/>
          </a:prstGeom>
          <a:ln>
            <a:noFill/>
          </a:ln>
        </p:spPr>
      </p:pic>
      <p:sp>
        <p:nvSpPr>
          <p:cNvPr id="10" name="TekstSylinder 9"/>
          <p:cNvSpPr txBox="1"/>
          <p:nvPr/>
        </p:nvSpPr>
        <p:spPr>
          <a:xfrm>
            <a:off x="80197" y="6343636"/>
            <a:ext cx="9063803" cy="369332"/>
          </a:xfrm>
          <a:prstGeom prst="rect">
            <a:avLst/>
          </a:prstGeom>
          <a:solidFill>
            <a:srgbClr val="FFFF00"/>
          </a:solidFill>
        </p:spPr>
        <p:txBody>
          <a:bodyPr wrap="square" rtlCol="0">
            <a:spAutoFit/>
          </a:bodyPr>
          <a:lstStyle/>
          <a:p>
            <a:r>
              <a:rPr lang="en-US" dirty="0" smtClean="0"/>
              <a:t>If we could handle the situation in Iceland, we could handle the situation in Scandinavia. </a:t>
            </a:r>
            <a:endParaRPr lang="en-US" dirty="0"/>
          </a:p>
        </p:txBody>
      </p:sp>
    </p:spTree>
    <p:extLst>
      <p:ext uri="{BB962C8B-B14F-4D97-AF65-F5344CB8AC3E}">
        <p14:creationId xmlns:p14="http://schemas.microsoft.com/office/powerpoint/2010/main" val="4551455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192193" y="343365"/>
            <a:ext cx="8785193" cy="973806"/>
          </a:xfrm>
          <a:prstGeom prst="rect">
            <a:avLst/>
          </a:prstGeom>
          <a:noFill/>
          <a:ln>
            <a:noFill/>
          </a:ln>
        </p:spPr>
        <p:txBody>
          <a:bodyPr lIns="67500" tIns="33750" rIns="67500" bIns="33750"/>
          <a:lstStyle/>
          <a:p>
            <a:r>
              <a:rPr lang="en-US" sz="2600" b="1" dirty="0" smtClean="0">
                <a:latin typeface="+mj-lt"/>
              </a:rPr>
              <a:t>The following competent group was put together to solve the problems</a:t>
            </a:r>
            <a:endParaRPr sz="2600" b="1" dirty="0">
              <a:latin typeface="+mj-lt"/>
            </a:endParaRPr>
          </a:p>
        </p:txBody>
      </p:sp>
      <p:sp>
        <p:nvSpPr>
          <p:cNvPr id="324" name="CustomShape 2"/>
          <p:cNvSpPr/>
          <p:nvPr/>
        </p:nvSpPr>
        <p:spPr>
          <a:xfrm>
            <a:off x="192193" y="1748523"/>
            <a:ext cx="3912300" cy="3807780"/>
          </a:xfrm>
          <a:prstGeom prst="rect">
            <a:avLst/>
          </a:prstGeom>
          <a:noFill/>
          <a:ln>
            <a:noFill/>
          </a:ln>
        </p:spPr>
        <p:txBody>
          <a:bodyPr lIns="67500" tIns="33750" rIns="67500" bIns="33750"/>
          <a:lstStyle/>
          <a:p>
            <a:pPr>
              <a:lnSpc>
                <a:spcPct val="90000"/>
              </a:lnSpc>
              <a:buFont typeface="Arial"/>
              <a:buChar char="•"/>
            </a:pPr>
            <a:r>
              <a:rPr lang="en-US" sz="1350" dirty="0">
                <a:solidFill>
                  <a:srgbClr val="000000"/>
                </a:solidFill>
                <a:latin typeface="Calibri"/>
                <a:ea typeface="DejaVu Sans"/>
              </a:rPr>
              <a:t>Halfdan Pascal Kierulf, </a:t>
            </a:r>
            <a:r>
              <a:rPr lang="en-US" sz="1350" dirty="0" err="1">
                <a:solidFill>
                  <a:srgbClr val="000000"/>
                </a:solidFill>
                <a:latin typeface="Calibri"/>
                <a:ea typeface="DejaVu Sans"/>
              </a:rPr>
              <a:t>Prosject</a:t>
            </a:r>
            <a:r>
              <a:rPr lang="en-US" sz="1350" dirty="0">
                <a:solidFill>
                  <a:srgbClr val="000000"/>
                </a:solidFill>
                <a:latin typeface="Calibri"/>
                <a:ea typeface="DejaVu Sans"/>
              </a:rPr>
              <a:t> leader</a:t>
            </a:r>
            <a:endParaRPr sz="1350" dirty="0"/>
          </a:p>
          <a:p>
            <a:pPr>
              <a:lnSpc>
                <a:spcPct val="90000"/>
              </a:lnSpc>
              <a:buFont typeface="Arial"/>
              <a:buChar char="•"/>
            </a:pPr>
            <a:r>
              <a:rPr lang="en-US" sz="1350" dirty="0" err="1">
                <a:solidFill>
                  <a:srgbClr val="000000"/>
                </a:solidFill>
                <a:latin typeface="Calibri"/>
                <a:ea typeface="DejaVu Sans"/>
              </a:rPr>
              <a:t>Gudmundur</a:t>
            </a:r>
            <a:r>
              <a:rPr lang="en-US" sz="1350" dirty="0">
                <a:solidFill>
                  <a:srgbClr val="000000"/>
                </a:solidFill>
                <a:latin typeface="Calibri"/>
                <a:ea typeface="DejaVu Sans"/>
              </a:rPr>
              <a:t> Valsson, </a:t>
            </a:r>
            <a:r>
              <a:rPr lang="en-US" sz="1350" dirty="0" smtClean="0">
                <a:solidFill>
                  <a:srgbClr val="000000"/>
                </a:solidFill>
                <a:latin typeface="Calibri"/>
                <a:ea typeface="DejaVu Sans"/>
              </a:rPr>
              <a:t>Iceland</a:t>
            </a:r>
          </a:p>
          <a:p>
            <a:pPr>
              <a:lnSpc>
                <a:spcPct val="90000"/>
              </a:lnSpc>
              <a:buFont typeface="Arial"/>
              <a:buChar char="•"/>
            </a:pPr>
            <a:r>
              <a:rPr lang="en-US" sz="1350" dirty="0" err="1" smtClean="0">
                <a:solidFill>
                  <a:srgbClr val="000000"/>
                </a:solidFill>
                <a:latin typeface="Calibri"/>
                <a:ea typeface="DejaVu Sans"/>
              </a:rPr>
              <a:t>Ásta</a:t>
            </a:r>
            <a:r>
              <a:rPr lang="en-US" sz="1350" dirty="0" smtClean="0">
                <a:solidFill>
                  <a:srgbClr val="000000"/>
                </a:solidFill>
                <a:latin typeface="Calibri"/>
                <a:ea typeface="DejaVu Sans"/>
              </a:rPr>
              <a:t> </a:t>
            </a:r>
            <a:r>
              <a:rPr lang="en-US" sz="1350" dirty="0" err="1">
                <a:solidFill>
                  <a:srgbClr val="000000"/>
                </a:solidFill>
                <a:latin typeface="Calibri"/>
                <a:ea typeface="DejaVu Sans"/>
              </a:rPr>
              <a:t>Krístín</a:t>
            </a:r>
            <a:r>
              <a:rPr lang="en-US" sz="1350" dirty="0">
                <a:solidFill>
                  <a:srgbClr val="000000"/>
                </a:solidFill>
                <a:latin typeface="Calibri"/>
                <a:ea typeface="DejaVu Sans"/>
              </a:rPr>
              <a:t> </a:t>
            </a:r>
            <a:r>
              <a:rPr lang="en-US" sz="1350" dirty="0" err="1">
                <a:solidFill>
                  <a:srgbClr val="000000"/>
                </a:solidFill>
                <a:latin typeface="Calibri"/>
                <a:ea typeface="DejaVu Sans"/>
              </a:rPr>
              <a:t>Óladóttir</a:t>
            </a:r>
            <a:r>
              <a:rPr lang="en-US" sz="1350" dirty="0">
                <a:solidFill>
                  <a:srgbClr val="000000"/>
                </a:solidFill>
                <a:latin typeface="Calibri"/>
                <a:ea typeface="DejaVu Sans"/>
              </a:rPr>
              <a:t>, </a:t>
            </a:r>
            <a:r>
              <a:rPr lang="en-US" sz="1350" dirty="0" smtClean="0">
                <a:solidFill>
                  <a:srgbClr val="000000"/>
                </a:solidFill>
                <a:latin typeface="Calibri"/>
                <a:ea typeface="DejaVu Sans"/>
              </a:rPr>
              <a:t>Iceland</a:t>
            </a:r>
            <a:endParaRPr sz="1350" dirty="0"/>
          </a:p>
          <a:p>
            <a:pPr>
              <a:lnSpc>
                <a:spcPct val="90000"/>
              </a:lnSpc>
              <a:buFont typeface="Arial"/>
              <a:buChar char="•"/>
            </a:pPr>
            <a:r>
              <a:rPr lang="en-US" sz="1350" dirty="0" err="1">
                <a:solidFill>
                  <a:srgbClr val="000000"/>
                </a:solidFill>
                <a:latin typeface="Calibri"/>
                <a:ea typeface="DejaVu Sans"/>
              </a:rPr>
              <a:t>Hafliði</a:t>
            </a:r>
            <a:r>
              <a:rPr lang="en-US" sz="1350" dirty="0">
                <a:solidFill>
                  <a:srgbClr val="000000"/>
                </a:solidFill>
                <a:latin typeface="Calibri"/>
                <a:ea typeface="DejaVu Sans"/>
              </a:rPr>
              <a:t> </a:t>
            </a:r>
            <a:r>
              <a:rPr lang="en-US" sz="1350" dirty="0" err="1">
                <a:solidFill>
                  <a:srgbClr val="000000"/>
                </a:solidFill>
                <a:latin typeface="Calibri"/>
                <a:ea typeface="DejaVu Sans"/>
              </a:rPr>
              <a:t>Magnússon</a:t>
            </a:r>
            <a:r>
              <a:rPr lang="en-US" sz="1350" dirty="0">
                <a:solidFill>
                  <a:srgbClr val="000000"/>
                </a:solidFill>
                <a:latin typeface="Calibri"/>
                <a:ea typeface="DejaVu Sans"/>
              </a:rPr>
              <a:t>, </a:t>
            </a:r>
            <a:r>
              <a:rPr lang="en-US" sz="1350" dirty="0" smtClean="0">
                <a:solidFill>
                  <a:srgbClr val="000000"/>
                </a:solidFill>
                <a:latin typeface="Calibri"/>
                <a:ea typeface="DejaVu Sans"/>
              </a:rPr>
              <a:t>Iceland</a:t>
            </a:r>
            <a:endParaRPr sz="1350" dirty="0"/>
          </a:p>
          <a:p>
            <a:pPr>
              <a:lnSpc>
                <a:spcPct val="90000"/>
              </a:lnSpc>
              <a:buFont typeface="Arial"/>
              <a:buChar char="•"/>
            </a:pPr>
            <a:r>
              <a:rPr lang="en-US" sz="1350" dirty="0">
                <a:solidFill>
                  <a:srgbClr val="000000"/>
                </a:solidFill>
                <a:latin typeface="Calibri"/>
                <a:ea typeface="DejaVu Sans"/>
              </a:rPr>
              <a:t>Dalia </a:t>
            </a:r>
            <a:r>
              <a:rPr lang="en-US" sz="1350" dirty="0" err="1">
                <a:solidFill>
                  <a:srgbClr val="000000"/>
                </a:solidFill>
                <a:latin typeface="Calibri"/>
                <a:ea typeface="DejaVu Sans"/>
              </a:rPr>
              <a:t>Prizginiene</a:t>
            </a:r>
            <a:r>
              <a:rPr lang="en-US" sz="1350" dirty="0">
                <a:solidFill>
                  <a:srgbClr val="000000"/>
                </a:solidFill>
                <a:latin typeface="Calibri"/>
                <a:ea typeface="DejaVu Sans"/>
              </a:rPr>
              <a:t>, </a:t>
            </a:r>
            <a:r>
              <a:rPr lang="en-US" sz="1350" dirty="0" smtClean="0">
                <a:solidFill>
                  <a:srgbClr val="000000"/>
                </a:solidFill>
                <a:latin typeface="Calibri"/>
                <a:ea typeface="DejaVu Sans"/>
              </a:rPr>
              <a:t>Iceland</a:t>
            </a:r>
            <a:endParaRPr sz="1350" dirty="0"/>
          </a:p>
          <a:p>
            <a:pPr>
              <a:lnSpc>
                <a:spcPct val="90000"/>
              </a:lnSpc>
              <a:buFont typeface="Arial"/>
              <a:buChar char="•"/>
            </a:pPr>
            <a:r>
              <a:rPr lang="en-US" sz="1350" dirty="0">
                <a:solidFill>
                  <a:srgbClr val="000000"/>
                </a:solidFill>
                <a:latin typeface="Calibri"/>
                <a:ea typeface="DejaVu Sans"/>
              </a:rPr>
              <a:t>Martin </a:t>
            </a:r>
            <a:r>
              <a:rPr lang="en-US" sz="1350" dirty="0" err="1">
                <a:solidFill>
                  <a:srgbClr val="000000"/>
                </a:solidFill>
                <a:latin typeface="Calibri"/>
                <a:ea typeface="DejaVu Sans"/>
              </a:rPr>
              <a:t>Lidberg</a:t>
            </a:r>
            <a:r>
              <a:rPr lang="en-US" sz="1350" dirty="0">
                <a:solidFill>
                  <a:srgbClr val="000000"/>
                </a:solidFill>
                <a:latin typeface="Calibri"/>
                <a:ea typeface="DejaVu Sans"/>
              </a:rPr>
              <a:t>, </a:t>
            </a:r>
            <a:r>
              <a:rPr lang="en-US" sz="1350" dirty="0" smtClean="0">
                <a:solidFill>
                  <a:srgbClr val="000000"/>
                </a:solidFill>
                <a:latin typeface="Calibri"/>
                <a:ea typeface="DejaVu Sans"/>
              </a:rPr>
              <a:t>Sweden</a:t>
            </a:r>
            <a:endParaRPr sz="1350" dirty="0"/>
          </a:p>
          <a:p>
            <a:pPr>
              <a:lnSpc>
                <a:spcPct val="90000"/>
              </a:lnSpc>
              <a:buFont typeface="Arial"/>
              <a:buChar char="•"/>
            </a:pPr>
            <a:r>
              <a:rPr lang="en-US" sz="1350" dirty="0">
                <a:solidFill>
                  <a:srgbClr val="000000"/>
                </a:solidFill>
                <a:latin typeface="Calibri"/>
                <a:ea typeface="DejaVu Sans"/>
              </a:rPr>
              <a:t>Per Knudsen, </a:t>
            </a:r>
            <a:r>
              <a:rPr lang="en-US" sz="1350" dirty="0" smtClean="0">
                <a:solidFill>
                  <a:srgbClr val="000000"/>
                </a:solidFill>
                <a:latin typeface="Calibri"/>
                <a:ea typeface="DejaVu Sans"/>
              </a:rPr>
              <a:t>Denmark</a:t>
            </a:r>
            <a:endParaRPr sz="1350" dirty="0"/>
          </a:p>
          <a:p>
            <a:pPr>
              <a:lnSpc>
                <a:spcPct val="90000"/>
              </a:lnSpc>
              <a:buFont typeface="Arial"/>
              <a:buChar char="•"/>
            </a:pPr>
            <a:r>
              <a:rPr lang="en-US" sz="1350" dirty="0">
                <a:solidFill>
                  <a:srgbClr val="000000"/>
                </a:solidFill>
                <a:latin typeface="Calibri"/>
                <a:ea typeface="DejaVu Sans"/>
              </a:rPr>
              <a:t>Kristian Evers, </a:t>
            </a:r>
            <a:r>
              <a:rPr lang="en-US" sz="1350" dirty="0" smtClean="0">
                <a:solidFill>
                  <a:srgbClr val="000000"/>
                </a:solidFill>
                <a:latin typeface="Calibri"/>
                <a:ea typeface="DejaVu Sans"/>
              </a:rPr>
              <a:t>Denmark</a:t>
            </a:r>
            <a:endParaRPr sz="1350" dirty="0"/>
          </a:p>
          <a:p>
            <a:pPr>
              <a:lnSpc>
                <a:spcPct val="90000"/>
              </a:lnSpc>
              <a:buFont typeface="Arial"/>
              <a:buChar char="•"/>
            </a:pPr>
            <a:r>
              <a:rPr lang="en-US" sz="1350" dirty="0" err="1">
                <a:solidFill>
                  <a:srgbClr val="000000"/>
                </a:solidFill>
                <a:latin typeface="Calibri"/>
                <a:ea typeface="DejaVu Sans"/>
              </a:rPr>
              <a:t>Markku</a:t>
            </a:r>
            <a:r>
              <a:rPr lang="en-US" sz="1350" dirty="0">
                <a:solidFill>
                  <a:srgbClr val="000000"/>
                </a:solidFill>
                <a:latin typeface="Calibri"/>
                <a:ea typeface="DejaVu Sans"/>
              </a:rPr>
              <a:t> </a:t>
            </a:r>
            <a:r>
              <a:rPr lang="en-US" sz="1350" dirty="0" err="1">
                <a:solidFill>
                  <a:srgbClr val="000000"/>
                </a:solidFill>
                <a:latin typeface="Calibri"/>
                <a:ea typeface="DejaVu Sans"/>
              </a:rPr>
              <a:t>Poutanen</a:t>
            </a:r>
            <a:r>
              <a:rPr lang="en-US" sz="1350" dirty="0">
                <a:solidFill>
                  <a:srgbClr val="000000"/>
                </a:solidFill>
                <a:latin typeface="Calibri"/>
                <a:ea typeface="DejaVu Sans"/>
              </a:rPr>
              <a:t>, </a:t>
            </a:r>
            <a:r>
              <a:rPr lang="en-US" sz="1350" dirty="0" smtClean="0">
                <a:solidFill>
                  <a:srgbClr val="000000"/>
                </a:solidFill>
                <a:latin typeface="Calibri"/>
                <a:ea typeface="DejaVu Sans"/>
              </a:rPr>
              <a:t>Finland</a:t>
            </a:r>
          </a:p>
          <a:p>
            <a:pPr>
              <a:lnSpc>
                <a:spcPct val="90000"/>
              </a:lnSpc>
              <a:buFont typeface="Arial"/>
              <a:buChar char="•"/>
            </a:pPr>
            <a:r>
              <a:rPr lang="en-US" sz="1350" dirty="0" err="1" smtClean="0">
                <a:solidFill>
                  <a:srgbClr val="000000"/>
                </a:solidFill>
                <a:latin typeface="Calibri"/>
                <a:ea typeface="DejaVu Sans"/>
              </a:rPr>
              <a:t>Teemu</a:t>
            </a:r>
            <a:r>
              <a:rPr lang="en-US" sz="1350" dirty="0" smtClean="0">
                <a:solidFill>
                  <a:srgbClr val="000000"/>
                </a:solidFill>
                <a:latin typeface="Calibri"/>
                <a:ea typeface="DejaVu Sans"/>
              </a:rPr>
              <a:t> </a:t>
            </a:r>
            <a:r>
              <a:rPr lang="en-US" sz="1350" dirty="0" err="1">
                <a:solidFill>
                  <a:srgbClr val="000000"/>
                </a:solidFill>
                <a:latin typeface="Calibri"/>
                <a:ea typeface="DejaVu Sans"/>
              </a:rPr>
              <a:t>Saloriutta</a:t>
            </a:r>
            <a:r>
              <a:rPr lang="en-US" sz="1350" dirty="0">
                <a:solidFill>
                  <a:srgbClr val="000000"/>
                </a:solidFill>
                <a:latin typeface="Calibri"/>
                <a:ea typeface="DejaVu Sans"/>
              </a:rPr>
              <a:t>, </a:t>
            </a:r>
            <a:r>
              <a:rPr lang="en-US" sz="1350" dirty="0" smtClean="0">
                <a:solidFill>
                  <a:srgbClr val="000000"/>
                </a:solidFill>
                <a:latin typeface="Calibri"/>
                <a:ea typeface="DejaVu Sans"/>
              </a:rPr>
              <a:t>Finland</a:t>
            </a:r>
            <a:endParaRPr sz="1350" dirty="0"/>
          </a:p>
          <a:p>
            <a:pPr>
              <a:lnSpc>
                <a:spcPct val="90000"/>
              </a:lnSpc>
              <a:buFont typeface="Arial"/>
              <a:buChar char="•"/>
            </a:pPr>
            <a:r>
              <a:rPr lang="en-US" sz="1350" dirty="0">
                <a:solidFill>
                  <a:srgbClr val="000000"/>
                </a:solidFill>
                <a:latin typeface="Calibri"/>
                <a:ea typeface="DejaVu Sans"/>
              </a:rPr>
              <a:t>Pasi </a:t>
            </a:r>
            <a:r>
              <a:rPr lang="en-US" sz="1350" dirty="0" err="1">
                <a:solidFill>
                  <a:srgbClr val="000000"/>
                </a:solidFill>
                <a:latin typeface="Calibri"/>
                <a:ea typeface="DejaVu Sans"/>
              </a:rPr>
              <a:t>Häkli</a:t>
            </a:r>
            <a:r>
              <a:rPr lang="en-US" sz="1350" dirty="0">
                <a:solidFill>
                  <a:srgbClr val="000000"/>
                </a:solidFill>
                <a:latin typeface="Calibri"/>
                <a:ea typeface="DejaVu Sans"/>
              </a:rPr>
              <a:t>, </a:t>
            </a:r>
            <a:r>
              <a:rPr lang="en-US" sz="1350" dirty="0" smtClean="0">
                <a:solidFill>
                  <a:srgbClr val="000000"/>
                </a:solidFill>
                <a:latin typeface="Calibri"/>
                <a:ea typeface="DejaVu Sans"/>
              </a:rPr>
              <a:t>Finland</a:t>
            </a:r>
            <a:endParaRPr sz="1350" dirty="0"/>
          </a:p>
          <a:p>
            <a:pPr>
              <a:lnSpc>
                <a:spcPct val="90000"/>
              </a:lnSpc>
              <a:buFont typeface="Arial"/>
              <a:buChar char="•"/>
            </a:pPr>
            <a:r>
              <a:rPr lang="en-US" sz="1350" dirty="0">
                <a:solidFill>
                  <a:srgbClr val="000000"/>
                </a:solidFill>
                <a:latin typeface="Calibri"/>
                <a:ea typeface="DejaVu Sans"/>
              </a:rPr>
              <a:t>Olav Vestøl, </a:t>
            </a:r>
            <a:r>
              <a:rPr lang="en-US" sz="1350" dirty="0" smtClean="0">
                <a:solidFill>
                  <a:srgbClr val="000000"/>
                </a:solidFill>
                <a:latin typeface="Calibri"/>
                <a:ea typeface="DejaVu Sans"/>
              </a:rPr>
              <a:t>Norway</a:t>
            </a:r>
            <a:endParaRPr lang="en-US" sz="1350" dirty="0" smtClean="0">
              <a:solidFill>
                <a:srgbClr val="000000"/>
              </a:solidFill>
              <a:latin typeface="Calibri"/>
            </a:endParaRPr>
          </a:p>
          <a:p>
            <a:pPr>
              <a:lnSpc>
                <a:spcPct val="90000"/>
              </a:lnSpc>
              <a:buFont typeface="Arial"/>
              <a:buChar char="•"/>
            </a:pPr>
            <a:r>
              <a:rPr lang="en-US" sz="1350" dirty="0" smtClean="0">
                <a:solidFill>
                  <a:srgbClr val="000000"/>
                </a:solidFill>
                <a:latin typeface="Calibri"/>
                <a:ea typeface="DejaVu Sans"/>
              </a:rPr>
              <a:t>Geir </a:t>
            </a:r>
            <a:r>
              <a:rPr lang="en-US" sz="1350" dirty="0">
                <a:solidFill>
                  <a:srgbClr val="000000"/>
                </a:solidFill>
                <a:latin typeface="Calibri"/>
                <a:ea typeface="DejaVu Sans"/>
              </a:rPr>
              <a:t>Arne </a:t>
            </a:r>
            <a:r>
              <a:rPr lang="en-US" sz="1350" dirty="0" smtClean="0">
                <a:solidFill>
                  <a:srgbClr val="000000"/>
                </a:solidFill>
                <a:latin typeface="Calibri"/>
                <a:ea typeface="DejaVu Sans"/>
              </a:rPr>
              <a:t>Hjelle, Norway</a:t>
            </a:r>
            <a:endParaRPr sz="1350" dirty="0"/>
          </a:p>
          <a:p>
            <a:pPr>
              <a:lnSpc>
                <a:spcPct val="90000"/>
              </a:lnSpc>
              <a:buFont typeface="Arial"/>
              <a:buChar char="•"/>
            </a:pPr>
            <a:r>
              <a:rPr lang="en-US" sz="1350" dirty="0">
                <a:solidFill>
                  <a:srgbClr val="000000"/>
                </a:solidFill>
                <a:latin typeface="Calibri"/>
                <a:ea typeface="DejaVu Sans"/>
              </a:rPr>
              <a:t>Martin </a:t>
            </a:r>
            <a:r>
              <a:rPr lang="en-US" sz="1350" dirty="0" err="1" smtClean="0">
                <a:solidFill>
                  <a:srgbClr val="000000"/>
                </a:solidFill>
                <a:latin typeface="Calibri"/>
                <a:ea typeface="DejaVu Sans"/>
              </a:rPr>
              <a:t>Haakanson</a:t>
            </a:r>
            <a:r>
              <a:rPr lang="en-US" sz="1350" dirty="0" smtClean="0">
                <a:solidFill>
                  <a:srgbClr val="000000"/>
                </a:solidFill>
                <a:latin typeface="Calibri"/>
                <a:ea typeface="DejaVu Sans"/>
              </a:rPr>
              <a:t>, Sweden</a:t>
            </a:r>
            <a:endParaRPr sz="1350" dirty="0"/>
          </a:p>
          <a:p>
            <a:pPr>
              <a:lnSpc>
                <a:spcPct val="90000"/>
              </a:lnSpc>
              <a:buFont typeface="Arial"/>
              <a:buChar char="•"/>
            </a:pPr>
            <a:endParaRPr sz="1350" dirty="0"/>
          </a:p>
          <a:p>
            <a:pPr>
              <a:lnSpc>
                <a:spcPct val="90000"/>
              </a:lnSpc>
            </a:pPr>
            <a:endParaRPr sz="1350" dirty="0"/>
          </a:p>
          <a:p>
            <a:pPr>
              <a:lnSpc>
                <a:spcPct val="90000"/>
              </a:lnSpc>
              <a:buFont typeface="Arial"/>
              <a:buChar char="•"/>
            </a:pPr>
            <a:r>
              <a:rPr lang="en-US" sz="1350" dirty="0">
                <a:solidFill>
                  <a:srgbClr val="000000"/>
                </a:solidFill>
                <a:latin typeface="Calibri"/>
                <a:ea typeface="DejaVu Sans"/>
              </a:rPr>
              <a:t>Per Erik Opseth, Norway, Project owner</a:t>
            </a:r>
            <a:endParaRPr sz="1350" dirty="0"/>
          </a:p>
          <a:p>
            <a:pPr>
              <a:lnSpc>
                <a:spcPct val="90000"/>
              </a:lnSpc>
              <a:buFont typeface="Arial"/>
              <a:buChar char="•"/>
            </a:pPr>
            <a:r>
              <a:rPr lang="en-US" sz="1350" dirty="0">
                <a:solidFill>
                  <a:srgbClr val="000000"/>
                </a:solidFill>
                <a:latin typeface="Calibri"/>
                <a:ea typeface="DejaVu Sans"/>
              </a:rPr>
              <a:t>NKG Presidium, Steering </a:t>
            </a:r>
            <a:r>
              <a:rPr lang="en-US" sz="1350" dirty="0" smtClean="0">
                <a:solidFill>
                  <a:srgbClr val="000000"/>
                </a:solidFill>
                <a:latin typeface="Calibri"/>
                <a:ea typeface="DejaVu Sans"/>
              </a:rPr>
              <a:t>committee</a:t>
            </a:r>
            <a:endParaRPr sz="1350" dirty="0"/>
          </a:p>
          <a:p>
            <a:pPr>
              <a:lnSpc>
                <a:spcPct val="90000"/>
              </a:lnSpc>
            </a:pPr>
            <a:endParaRPr sz="1350" dirty="0"/>
          </a:p>
        </p:txBody>
      </p:sp>
      <p:sp>
        <p:nvSpPr>
          <p:cNvPr id="326" name="CustomShape 3"/>
          <p:cNvSpPr/>
          <p:nvPr/>
        </p:nvSpPr>
        <p:spPr>
          <a:xfrm>
            <a:off x="3514598" y="5860052"/>
            <a:ext cx="3767946" cy="325949"/>
          </a:xfrm>
          <a:prstGeom prst="rect">
            <a:avLst/>
          </a:prstGeom>
          <a:noFill/>
          <a:ln>
            <a:noFill/>
          </a:ln>
        </p:spPr>
        <p:txBody>
          <a:bodyPr lIns="67500" tIns="33750" rIns="67500" bIns="33750" anchor="ctr"/>
          <a:lstStyle/>
          <a:p>
            <a:pPr>
              <a:lnSpc>
                <a:spcPct val="90000"/>
              </a:lnSpc>
            </a:pPr>
            <a:r>
              <a:rPr lang="en-US" sz="1350" dirty="0" smtClean="0">
                <a:solidFill>
                  <a:srgbClr val="000000"/>
                </a:solidFill>
                <a:latin typeface="Calibri Light"/>
                <a:ea typeface="DejaVu Sans"/>
              </a:rPr>
              <a:t>From the first </a:t>
            </a:r>
            <a:r>
              <a:rPr lang="en-US" sz="1350" dirty="0">
                <a:solidFill>
                  <a:srgbClr val="000000"/>
                </a:solidFill>
                <a:latin typeface="Calibri Light"/>
                <a:ea typeface="DejaVu Sans"/>
              </a:rPr>
              <a:t>meeting in </a:t>
            </a:r>
            <a:r>
              <a:rPr lang="en-US" sz="1350" dirty="0" err="1">
                <a:solidFill>
                  <a:srgbClr val="000000"/>
                </a:solidFill>
                <a:latin typeface="Calibri Light"/>
                <a:ea typeface="DejaVu Sans"/>
              </a:rPr>
              <a:t>Akranes</a:t>
            </a:r>
            <a:r>
              <a:rPr lang="en-US" sz="1350" dirty="0">
                <a:solidFill>
                  <a:srgbClr val="000000"/>
                </a:solidFill>
                <a:latin typeface="Calibri Light"/>
                <a:ea typeface="DejaVu Sans"/>
              </a:rPr>
              <a:t> Feb. </a:t>
            </a:r>
            <a:r>
              <a:rPr lang="en-US" sz="1350" dirty="0" smtClean="0">
                <a:solidFill>
                  <a:srgbClr val="000000"/>
                </a:solidFill>
                <a:latin typeface="Calibri Light"/>
                <a:ea typeface="DejaVu Sans"/>
              </a:rPr>
              <a:t>22-23, 2017</a:t>
            </a:r>
            <a:endParaRPr sz="1350" dirty="0"/>
          </a:p>
        </p:txBody>
      </p:sp>
      <p:pic>
        <p:nvPicPr>
          <p:cNvPr id="6" name="Bilde 5"/>
          <p:cNvPicPr/>
          <p:nvPr/>
        </p:nvPicPr>
        <p:blipFill>
          <a:blip r:embed="rId3"/>
          <a:stretch>
            <a:fillRect/>
          </a:stretch>
        </p:blipFill>
        <p:spPr>
          <a:xfrm>
            <a:off x="3514598" y="1748523"/>
            <a:ext cx="5358240" cy="4124088"/>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stomShape 2"/>
          <p:cNvSpPr/>
          <p:nvPr/>
        </p:nvSpPr>
        <p:spPr>
          <a:xfrm>
            <a:off x="738738" y="1596613"/>
            <a:ext cx="8059053" cy="4378914"/>
          </a:xfrm>
          <a:prstGeom prst="rect">
            <a:avLst/>
          </a:prstGeom>
          <a:noFill/>
          <a:ln>
            <a:noFill/>
          </a:ln>
        </p:spPr>
        <p:txBody>
          <a:bodyPr lIns="0" tIns="0" rIns="0" bIns="0"/>
          <a:lstStyle/>
          <a:p>
            <a:pPr>
              <a:lnSpc>
                <a:spcPct val="100000"/>
              </a:lnSpc>
            </a:pPr>
            <a:endParaRPr sz="1539" dirty="0"/>
          </a:p>
          <a:p>
            <a:pPr>
              <a:lnSpc>
                <a:spcPct val="100000"/>
              </a:lnSpc>
            </a:pPr>
            <a:r>
              <a:rPr lang="en-US" sz="1368" b="1" i="1" dirty="0">
                <a:solidFill>
                  <a:srgbClr val="000000"/>
                </a:solidFill>
                <a:latin typeface="Verdana"/>
              </a:rPr>
              <a:t>-</a:t>
            </a:r>
            <a:r>
              <a:rPr lang="en-US" sz="1539" b="1" i="1" dirty="0">
                <a:solidFill>
                  <a:srgbClr val="FF0000"/>
                </a:solidFill>
                <a:latin typeface="Verdana"/>
              </a:rPr>
              <a:t>Static RF</a:t>
            </a:r>
            <a:r>
              <a:rPr lang="en-US" sz="1539" b="1" i="1" dirty="0">
                <a:solidFill>
                  <a:srgbClr val="000000"/>
                </a:solidFill>
                <a:latin typeface="Verdana"/>
              </a:rPr>
              <a:t> </a:t>
            </a:r>
            <a:r>
              <a:rPr lang="en-US" sz="1368" b="1" i="1" dirty="0">
                <a:solidFill>
                  <a:srgbClr val="000000"/>
                </a:solidFill>
                <a:latin typeface="Verdana"/>
              </a:rPr>
              <a:t>(</a:t>
            </a:r>
            <a:r>
              <a:rPr lang="en-US" sz="1368" b="1" i="1" dirty="0">
                <a:solidFill>
                  <a:srgbClr val="92D050"/>
                </a:solidFill>
                <a:latin typeface="Verdana"/>
              </a:rPr>
              <a:t>Plate fixed</a:t>
            </a:r>
            <a:r>
              <a:rPr lang="en-US" sz="1368" b="1" i="1" dirty="0">
                <a:solidFill>
                  <a:srgbClr val="000000"/>
                </a:solidFill>
                <a:latin typeface="Verdana"/>
              </a:rPr>
              <a:t>, Epoch fixed):</a:t>
            </a:r>
            <a:r>
              <a:rPr lang="en-US" sz="1368" dirty="0">
                <a:solidFill>
                  <a:srgbClr val="000000"/>
                </a:solidFill>
                <a:latin typeface="Verdana"/>
              </a:rPr>
              <a:t> </a:t>
            </a:r>
            <a:endParaRPr sz="1539" dirty="0"/>
          </a:p>
          <a:p>
            <a:pPr>
              <a:lnSpc>
                <a:spcPct val="100000"/>
              </a:lnSpc>
            </a:pPr>
            <a:r>
              <a:rPr lang="en-US" sz="1368" dirty="0">
                <a:solidFill>
                  <a:srgbClr val="000000"/>
                </a:solidFill>
                <a:latin typeface="Verdana"/>
              </a:rPr>
              <a:t>	The RF moves with the tectonic plate.</a:t>
            </a:r>
          </a:p>
          <a:p>
            <a:pPr>
              <a:lnSpc>
                <a:spcPct val="100000"/>
              </a:lnSpc>
            </a:pPr>
            <a:r>
              <a:rPr lang="en-US" sz="1368" dirty="0">
                <a:solidFill>
                  <a:srgbClr val="000000"/>
                </a:solidFill>
                <a:latin typeface="Verdana"/>
              </a:rPr>
              <a:t>	The </a:t>
            </a:r>
            <a:r>
              <a:rPr lang="en-US" sz="1368" dirty="0" smtClean="0">
                <a:solidFill>
                  <a:srgbClr val="000000"/>
                </a:solidFill>
                <a:latin typeface="Verdana"/>
              </a:rPr>
              <a:t>coordinates (of physical objects) </a:t>
            </a:r>
            <a:r>
              <a:rPr lang="en-US" sz="1368" u="sng" dirty="0" smtClean="0">
                <a:solidFill>
                  <a:srgbClr val="000000"/>
                </a:solidFill>
                <a:latin typeface="Verdana"/>
              </a:rPr>
              <a:t>do </a:t>
            </a:r>
            <a:r>
              <a:rPr lang="en-US" sz="1368" u="sng" dirty="0">
                <a:solidFill>
                  <a:srgbClr val="000000"/>
                </a:solidFill>
                <a:latin typeface="Verdana"/>
              </a:rPr>
              <a:t>not change with time</a:t>
            </a:r>
            <a:r>
              <a:rPr lang="en-US" sz="1368" dirty="0">
                <a:solidFill>
                  <a:srgbClr val="000000"/>
                </a:solidFill>
                <a:latin typeface="Verdana"/>
              </a:rPr>
              <a:t>. </a:t>
            </a:r>
            <a:r>
              <a:rPr lang="en-US" sz="1368" dirty="0" smtClean="0">
                <a:solidFill>
                  <a:srgbClr val="000000"/>
                </a:solidFill>
                <a:latin typeface="Verdana"/>
              </a:rPr>
              <a:t> </a:t>
            </a:r>
          </a:p>
          <a:p>
            <a:pPr>
              <a:lnSpc>
                <a:spcPct val="100000"/>
              </a:lnSpc>
            </a:pPr>
            <a:endParaRPr sz="1539" dirty="0"/>
          </a:p>
          <a:p>
            <a:pPr>
              <a:lnSpc>
                <a:spcPct val="100000"/>
              </a:lnSpc>
            </a:pPr>
            <a:r>
              <a:rPr lang="en-US" sz="1368" dirty="0">
                <a:solidFill>
                  <a:srgbClr val="000000"/>
                </a:solidFill>
                <a:latin typeface="Verdana"/>
              </a:rPr>
              <a:t>	</a:t>
            </a:r>
          </a:p>
          <a:p>
            <a:r>
              <a:rPr lang="en-US" sz="1539" b="1" i="1" dirty="0">
                <a:solidFill>
                  <a:srgbClr val="000000"/>
                </a:solidFill>
                <a:latin typeface="Verdana"/>
              </a:rPr>
              <a:t>-</a:t>
            </a:r>
            <a:r>
              <a:rPr lang="en-US" sz="1539" b="1" i="1" dirty="0">
                <a:solidFill>
                  <a:srgbClr val="FF0000"/>
                </a:solidFill>
                <a:latin typeface="Verdana"/>
              </a:rPr>
              <a:t>Dynamic RF</a:t>
            </a:r>
            <a:r>
              <a:rPr lang="en-US" sz="1539" b="1" i="1" dirty="0">
                <a:solidFill>
                  <a:srgbClr val="000000"/>
                </a:solidFill>
                <a:latin typeface="Verdana"/>
              </a:rPr>
              <a:t> </a:t>
            </a:r>
            <a:r>
              <a:rPr lang="en-US" sz="1539" b="1" i="1" dirty="0" smtClean="0">
                <a:solidFill>
                  <a:srgbClr val="000000"/>
                </a:solidFill>
                <a:latin typeface="Verdana"/>
              </a:rPr>
              <a:t>(</a:t>
            </a:r>
            <a:r>
              <a:rPr lang="en-US" sz="1368" b="1" i="1" dirty="0" smtClean="0">
                <a:solidFill>
                  <a:srgbClr val="92D050"/>
                </a:solidFill>
                <a:latin typeface="Verdana"/>
              </a:rPr>
              <a:t>Earth </a:t>
            </a:r>
            <a:r>
              <a:rPr lang="en-US" sz="1368" b="1" i="1" dirty="0">
                <a:solidFill>
                  <a:srgbClr val="92D050"/>
                </a:solidFill>
                <a:latin typeface="Verdana"/>
              </a:rPr>
              <a:t>fixed</a:t>
            </a:r>
            <a:r>
              <a:rPr lang="en-US" sz="1368" b="1" i="1" dirty="0">
                <a:solidFill>
                  <a:srgbClr val="000000"/>
                </a:solidFill>
                <a:latin typeface="Verdana"/>
              </a:rPr>
              <a:t>, </a:t>
            </a:r>
            <a:r>
              <a:rPr lang="en-US" sz="1368" b="1" i="1" dirty="0" smtClean="0">
                <a:solidFill>
                  <a:srgbClr val="000000"/>
                </a:solidFill>
                <a:latin typeface="Verdana"/>
              </a:rPr>
              <a:t>kinematic</a:t>
            </a:r>
            <a:r>
              <a:rPr lang="en-US" sz="1539" b="1" i="1" dirty="0" smtClean="0">
                <a:solidFill>
                  <a:srgbClr val="000000"/>
                </a:solidFill>
                <a:latin typeface="Verdana"/>
              </a:rPr>
              <a:t>):</a:t>
            </a:r>
            <a:endParaRPr lang="en-US" sz="1539" b="1" i="1" dirty="0">
              <a:solidFill>
                <a:srgbClr val="000000"/>
              </a:solidFill>
              <a:latin typeface="Verdana"/>
            </a:endParaRPr>
          </a:p>
          <a:p>
            <a:r>
              <a:rPr lang="en-US" sz="1539" b="1" i="1" dirty="0">
                <a:solidFill>
                  <a:srgbClr val="000000"/>
                </a:solidFill>
                <a:latin typeface="Verdana"/>
              </a:rPr>
              <a:t>	</a:t>
            </a:r>
            <a:r>
              <a:rPr lang="en-US" sz="1368" dirty="0" smtClean="0"/>
              <a:t>The </a:t>
            </a:r>
            <a:r>
              <a:rPr lang="en-US" sz="1368" dirty="0"/>
              <a:t>RF does not </a:t>
            </a:r>
            <a:r>
              <a:rPr lang="en-US" sz="1368" dirty="0">
                <a:solidFill>
                  <a:srgbClr val="000000"/>
                </a:solidFill>
                <a:latin typeface="Verdana"/>
              </a:rPr>
              <a:t>move with the tectonic plates.</a:t>
            </a:r>
          </a:p>
          <a:p>
            <a:pPr>
              <a:lnSpc>
                <a:spcPct val="100000"/>
              </a:lnSpc>
            </a:pPr>
            <a:r>
              <a:rPr lang="en-US" sz="1368" dirty="0">
                <a:solidFill>
                  <a:srgbClr val="000000"/>
                </a:solidFill>
                <a:latin typeface="Verdana"/>
              </a:rPr>
              <a:t>           	</a:t>
            </a:r>
            <a:r>
              <a:rPr lang="en-US" sz="1368" dirty="0" smtClean="0">
                <a:solidFill>
                  <a:srgbClr val="000000"/>
                </a:solidFill>
                <a:latin typeface="Verdana"/>
              </a:rPr>
              <a:t>The coordinates (of physical objects) </a:t>
            </a:r>
            <a:r>
              <a:rPr lang="en-US" sz="1368" u="sng" dirty="0" smtClean="0">
                <a:solidFill>
                  <a:srgbClr val="000000"/>
                </a:solidFill>
                <a:latin typeface="Verdana"/>
              </a:rPr>
              <a:t>change </a:t>
            </a:r>
            <a:r>
              <a:rPr lang="en-US" sz="1368" u="sng" dirty="0">
                <a:solidFill>
                  <a:srgbClr val="000000"/>
                </a:solidFill>
                <a:latin typeface="Verdana"/>
              </a:rPr>
              <a:t>with time</a:t>
            </a:r>
            <a:r>
              <a:rPr lang="en-US" sz="1368" dirty="0">
                <a:solidFill>
                  <a:srgbClr val="000000"/>
                </a:solidFill>
                <a:latin typeface="Verdana"/>
              </a:rPr>
              <a:t>.</a:t>
            </a:r>
            <a:endParaRPr sz="1368" dirty="0"/>
          </a:p>
          <a:p>
            <a:pPr>
              <a:lnSpc>
                <a:spcPct val="100000"/>
              </a:lnSpc>
            </a:pPr>
            <a:endParaRPr lang="nb-NO" sz="1539" dirty="0" smtClean="0"/>
          </a:p>
          <a:p>
            <a:pPr>
              <a:lnSpc>
                <a:spcPct val="100000"/>
              </a:lnSpc>
            </a:pPr>
            <a:endParaRPr sz="1539" dirty="0"/>
          </a:p>
          <a:p>
            <a:pPr>
              <a:lnSpc>
                <a:spcPct val="100000"/>
              </a:lnSpc>
            </a:pPr>
            <a:r>
              <a:rPr lang="en-US" sz="1368" b="1" i="1" dirty="0">
                <a:solidFill>
                  <a:srgbClr val="000000"/>
                </a:solidFill>
                <a:latin typeface="Verdana"/>
              </a:rPr>
              <a:t>-</a:t>
            </a:r>
            <a:r>
              <a:rPr lang="en-US" sz="1539" b="1" i="1" dirty="0">
                <a:solidFill>
                  <a:srgbClr val="FF0000"/>
                </a:solidFill>
                <a:latin typeface="Verdana"/>
              </a:rPr>
              <a:t>Semi-dynamic</a:t>
            </a:r>
            <a:r>
              <a:rPr lang="en-US" sz="1539" b="1" i="1" dirty="0">
                <a:solidFill>
                  <a:srgbClr val="000000"/>
                </a:solidFill>
                <a:latin typeface="Verdana"/>
              </a:rPr>
              <a:t> </a:t>
            </a:r>
            <a:r>
              <a:rPr lang="en-US" sz="1539" b="1" i="1" dirty="0">
                <a:solidFill>
                  <a:srgbClr val="FF0000"/>
                </a:solidFill>
                <a:latin typeface="Verdana"/>
              </a:rPr>
              <a:t>RF</a:t>
            </a:r>
            <a:r>
              <a:rPr lang="en-US" sz="1368" b="1" i="1" dirty="0">
                <a:solidFill>
                  <a:srgbClr val="000000"/>
                </a:solidFill>
                <a:latin typeface="Verdana"/>
              </a:rPr>
              <a:t>:</a:t>
            </a:r>
            <a:r>
              <a:rPr lang="en-US" sz="1368" dirty="0">
                <a:solidFill>
                  <a:srgbClr val="000000"/>
                </a:solidFill>
                <a:latin typeface="Verdana"/>
              </a:rPr>
              <a:t> </a:t>
            </a:r>
          </a:p>
          <a:p>
            <a:pPr>
              <a:lnSpc>
                <a:spcPct val="100000"/>
              </a:lnSpc>
            </a:pPr>
            <a:r>
              <a:rPr lang="en-US" sz="1368" dirty="0">
                <a:solidFill>
                  <a:srgbClr val="000000"/>
                </a:solidFill>
                <a:latin typeface="Verdana"/>
              </a:rPr>
              <a:t>	Any possible combination of static and dynamic thinking</a:t>
            </a:r>
            <a:r>
              <a:rPr lang="en-US" sz="1368" dirty="0" smtClean="0">
                <a:solidFill>
                  <a:srgbClr val="000000"/>
                </a:solidFill>
                <a:latin typeface="Verdana"/>
              </a:rPr>
              <a:t>.</a:t>
            </a:r>
          </a:p>
          <a:p>
            <a:pPr>
              <a:lnSpc>
                <a:spcPct val="100000"/>
              </a:lnSpc>
            </a:pPr>
            <a:r>
              <a:rPr lang="en-US" sz="1368" dirty="0">
                <a:solidFill>
                  <a:srgbClr val="000000"/>
                </a:solidFill>
                <a:latin typeface="Verdana"/>
              </a:rPr>
              <a:t>	</a:t>
            </a:r>
            <a:r>
              <a:rPr lang="en-US" sz="1368" dirty="0" smtClean="0">
                <a:solidFill>
                  <a:srgbClr val="000000"/>
                </a:solidFill>
                <a:latin typeface="Verdana"/>
              </a:rPr>
              <a:t>E.g.</a:t>
            </a:r>
            <a:r>
              <a:rPr lang="en-US" sz="1368" dirty="0">
                <a:solidFill>
                  <a:srgbClr val="000000"/>
                </a:solidFill>
                <a:latin typeface="Verdana"/>
              </a:rPr>
              <a:t> </a:t>
            </a:r>
            <a:r>
              <a:rPr lang="en-US" sz="1368" dirty="0" smtClean="0">
                <a:solidFill>
                  <a:srgbClr val="000000"/>
                </a:solidFill>
                <a:latin typeface="Verdana"/>
              </a:rPr>
              <a:t> </a:t>
            </a:r>
            <a:r>
              <a:rPr lang="en-US" sz="1370" dirty="0" smtClean="0"/>
              <a:t>A </a:t>
            </a:r>
            <a:r>
              <a:rPr lang="en-US" sz="1370" dirty="0"/>
              <a:t>“time-series” of static reference frames</a:t>
            </a:r>
          </a:p>
          <a:p>
            <a:pPr>
              <a:lnSpc>
                <a:spcPct val="100000"/>
              </a:lnSpc>
            </a:pPr>
            <a:r>
              <a:rPr lang="en-US" sz="1370" dirty="0"/>
              <a:t>	</a:t>
            </a:r>
            <a:r>
              <a:rPr lang="en-US" sz="1370" dirty="0" smtClean="0"/>
              <a:t>          A </a:t>
            </a:r>
            <a:r>
              <a:rPr lang="en-US" sz="1370" dirty="0"/>
              <a:t>static reference frame with a deformation </a:t>
            </a:r>
            <a:r>
              <a:rPr lang="en-US" sz="1370" dirty="0" smtClean="0"/>
              <a:t>model (e.g. ETRF89)</a:t>
            </a:r>
            <a:endParaRPr lang="en-US" sz="1370" dirty="0"/>
          </a:p>
          <a:p>
            <a:pPr>
              <a:lnSpc>
                <a:spcPct val="100000"/>
              </a:lnSpc>
            </a:pPr>
            <a:endParaRPr lang="en-US" sz="1368" dirty="0">
              <a:solidFill>
                <a:srgbClr val="000000"/>
              </a:solidFill>
              <a:latin typeface="Verdana"/>
            </a:endParaRPr>
          </a:p>
          <a:p>
            <a:pPr>
              <a:lnSpc>
                <a:spcPct val="100000"/>
              </a:lnSpc>
            </a:pPr>
            <a:endParaRPr lang="en-US" sz="1368" dirty="0">
              <a:solidFill>
                <a:srgbClr val="000000"/>
              </a:solidFill>
              <a:latin typeface="Verdana"/>
            </a:endParaRPr>
          </a:p>
          <a:p>
            <a:pPr>
              <a:lnSpc>
                <a:spcPct val="100000"/>
              </a:lnSpc>
            </a:pPr>
            <a:endParaRPr lang="en-US" sz="1368" dirty="0">
              <a:solidFill>
                <a:srgbClr val="000000"/>
              </a:solidFill>
              <a:latin typeface="Verdana"/>
            </a:endParaRPr>
          </a:p>
          <a:p>
            <a:pPr>
              <a:lnSpc>
                <a:spcPct val="100000"/>
              </a:lnSpc>
            </a:pPr>
            <a:endParaRPr sz="1539" dirty="0"/>
          </a:p>
          <a:p>
            <a:pPr>
              <a:lnSpc>
                <a:spcPct val="100000"/>
              </a:lnSpc>
            </a:pPr>
            <a:endParaRPr sz="1539" dirty="0"/>
          </a:p>
          <a:p>
            <a:pPr>
              <a:lnSpc>
                <a:spcPct val="100000"/>
              </a:lnSpc>
            </a:pPr>
            <a:endParaRPr sz="1539" dirty="0"/>
          </a:p>
        </p:txBody>
      </p:sp>
      <p:sp>
        <p:nvSpPr>
          <p:cNvPr id="328" name="CustomShape 1"/>
          <p:cNvSpPr/>
          <p:nvPr/>
        </p:nvSpPr>
        <p:spPr>
          <a:xfrm>
            <a:off x="190500" y="227734"/>
            <a:ext cx="8810625" cy="1229591"/>
          </a:xfrm>
          <a:prstGeom prst="rect">
            <a:avLst/>
          </a:prstGeom>
          <a:noFill/>
          <a:ln>
            <a:noFill/>
          </a:ln>
        </p:spPr>
        <p:txBody>
          <a:bodyPr lIns="0" tIns="0" rIns="0" bIns="0"/>
          <a:lstStyle/>
          <a:p>
            <a:r>
              <a:rPr lang="en-US" sz="2400" b="1" dirty="0" smtClean="0">
                <a:latin typeface="Verdana"/>
              </a:rPr>
              <a:t>It is important to have a common understanding </a:t>
            </a:r>
            <a:br>
              <a:rPr lang="en-US" sz="2400" b="1" dirty="0" smtClean="0">
                <a:latin typeface="Verdana"/>
              </a:rPr>
            </a:br>
            <a:r>
              <a:rPr lang="en-US" sz="2400" b="1" dirty="0" smtClean="0">
                <a:latin typeface="Verdana"/>
              </a:rPr>
              <a:t>of definitions and vocabulary </a:t>
            </a:r>
            <a:endParaRPr sz="2400" b="1" dirty="0"/>
          </a:p>
        </p:txBody>
      </p:sp>
      <p:sp>
        <p:nvSpPr>
          <p:cNvPr id="4" name="CustomShape 3"/>
          <p:cNvSpPr/>
          <p:nvPr/>
        </p:nvSpPr>
        <p:spPr>
          <a:xfrm>
            <a:off x="106408" y="3991248"/>
            <a:ext cx="7078163" cy="2714353"/>
          </a:xfrm>
          <a:prstGeom prst="rect">
            <a:avLst/>
          </a:prstGeom>
          <a:solidFill>
            <a:srgbClr val="92D050"/>
          </a:solidFill>
          <a:ln>
            <a:noFill/>
          </a:ln>
        </p:spPr>
        <p:txBody>
          <a:bodyPr lIns="67500" tIns="33750" rIns="67500" bIns="33750"/>
          <a:lstStyle/>
          <a:p>
            <a:endParaRPr lang="en-US" sz="1200" b="1" dirty="0" smtClean="0">
              <a:latin typeface="Arial"/>
            </a:endParaRPr>
          </a:p>
          <a:p>
            <a:r>
              <a:rPr lang="en-US" sz="1600" dirty="0" smtClean="0"/>
              <a:t>ISO19111</a:t>
            </a:r>
          </a:p>
          <a:p>
            <a:r>
              <a:rPr lang="en-US" sz="1200" i="1" dirty="0" smtClean="0">
                <a:latin typeface="Verdana"/>
              </a:rPr>
              <a:t>From</a:t>
            </a:r>
            <a:r>
              <a:rPr lang="en-US" sz="1200" i="1" dirty="0">
                <a:latin typeface="Verdana"/>
              </a:rPr>
              <a:t>: Text for ISO/DIS 19111, Geographic information </a:t>
            </a:r>
            <a:endParaRPr lang="en-US" sz="1200" i="1" dirty="0" smtClean="0">
              <a:latin typeface="Verdana"/>
            </a:endParaRPr>
          </a:p>
          <a:p>
            <a:r>
              <a:rPr lang="en-US" sz="1200" i="1" dirty="0" smtClean="0">
                <a:latin typeface="Verdana"/>
              </a:rPr>
              <a:t>— </a:t>
            </a:r>
            <a:r>
              <a:rPr lang="en-US" sz="1200" i="1" dirty="0">
                <a:latin typeface="Verdana"/>
              </a:rPr>
              <a:t>Referencing by coordinates, as sent to ISO/CS for ballot (2018-01-29)</a:t>
            </a:r>
            <a:endParaRPr lang="en-US" sz="2400" dirty="0"/>
          </a:p>
          <a:p>
            <a:endParaRPr lang="en-US" sz="1200" b="1" dirty="0">
              <a:latin typeface="Arial"/>
            </a:endParaRPr>
          </a:p>
          <a:p>
            <a:r>
              <a:rPr lang="en-US" sz="1200" b="1" dirty="0" smtClean="0">
                <a:latin typeface="Arial"/>
              </a:rPr>
              <a:t>reference </a:t>
            </a:r>
            <a:r>
              <a:rPr lang="en-US" sz="1200" b="1" dirty="0">
                <a:latin typeface="Arial"/>
              </a:rPr>
              <a:t>frame/datum</a:t>
            </a:r>
            <a:endParaRPr sz="1350" dirty="0"/>
          </a:p>
          <a:p>
            <a:r>
              <a:rPr lang="en-US" sz="1200" dirty="0" smtClean="0">
                <a:latin typeface="Arial"/>
              </a:rPr>
              <a:t>parameter </a:t>
            </a:r>
            <a:r>
              <a:rPr lang="en-US" sz="1200" dirty="0">
                <a:latin typeface="Arial"/>
              </a:rPr>
              <a:t>or set of parameters that realize the position of the origin, the scale, and the orientation of a coordinate system</a:t>
            </a:r>
            <a:endParaRPr sz="1350" dirty="0"/>
          </a:p>
          <a:p>
            <a:endParaRPr sz="1350" dirty="0"/>
          </a:p>
          <a:p>
            <a:r>
              <a:rPr lang="en-US" sz="1200" b="1" dirty="0">
                <a:latin typeface="Arial"/>
              </a:rPr>
              <a:t>dynamic reference frame/dynamic datum</a:t>
            </a:r>
            <a:endParaRPr sz="1350" dirty="0"/>
          </a:p>
          <a:p>
            <a:r>
              <a:rPr lang="en-US" sz="1200" dirty="0">
                <a:latin typeface="Arial"/>
              </a:rPr>
              <a:t>reference frame in which the defining parameters include time </a:t>
            </a:r>
            <a:r>
              <a:rPr lang="en-US" sz="1200" dirty="0"/>
              <a:t>evolution </a:t>
            </a:r>
            <a:endParaRPr lang="en-US" sz="1200" dirty="0" smtClean="0"/>
          </a:p>
          <a:p>
            <a:endParaRPr lang="en-US" sz="1200" dirty="0"/>
          </a:p>
          <a:p>
            <a:r>
              <a:rPr lang="en-US" sz="1200" u="sng" dirty="0" smtClean="0">
                <a:solidFill>
                  <a:srgbClr val="FF0000"/>
                </a:solidFill>
              </a:rPr>
              <a:t>Note: Semi-dynamic </a:t>
            </a:r>
            <a:r>
              <a:rPr lang="en-US" sz="1200" u="sng" dirty="0">
                <a:solidFill>
                  <a:srgbClr val="FF0000"/>
                </a:solidFill>
              </a:rPr>
              <a:t>is not mentioned in the document</a:t>
            </a:r>
            <a:endParaRPr lang="en-US" sz="1200" u="sng" dirty="0" smtClean="0">
              <a:solidFill>
                <a:srgbClr val="FF0000"/>
              </a:solidFill>
              <a:latin typeface="Arial"/>
            </a:endParaRPr>
          </a:p>
          <a:p>
            <a:endParaRPr lang="en-US" sz="1200" dirty="0">
              <a:latin typeface="Arial"/>
            </a:endParaRPr>
          </a:p>
          <a:p>
            <a:endParaRPr lang="en-US" sz="1100" dirty="0"/>
          </a:p>
          <a:p>
            <a:endParaRPr sz="1350" dirty="0"/>
          </a:p>
          <a:p>
            <a:endParaRPr sz="1350" dirty="0"/>
          </a:p>
          <a:p>
            <a:endParaRPr sz="1350" dirty="0"/>
          </a:p>
        </p:txBody>
      </p:sp>
    </p:spTree>
    <p:extLst>
      <p:ext uri="{BB962C8B-B14F-4D97-AF65-F5344CB8AC3E}">
        <p14:creationId xmlns:p14="http://schemas.microsoft.com/office/powerpoint/2010/main" val="16190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2"/>
          <p:cNvSpPr/>
          <p:nvPr/>
        </p:nvSpPr>
        <p:spPr>
          <a:xfrm>
            <a:off x="266850" y="1015588"/>
            <a:ext cx="7155926" cy="615870"/>
          </a:xfrm>
          <a:prstGeom prst="rect">
            <a:avLst/>
          </a:prstGeom>
          <a:solidFill>
            <a:srgbClr val="FFFF00"/>
          </a:solidFill>
          <a:ln>
            <a:noFill/>
          </a:ln>
        </p:spPr>
        <p:txBody>
          <a:bodyPr lIns="67500" tIns="33750" rIns="67500" bIns="33750"/>
          <a:lstStyle/>
          <a:p>
            <a:pPr>
              <a:lnSpc>
                <a:spcPct val="100000"/>
              </a:lnSpc>
            </a:pPr>
            <a:r>
              <a:rPr lang="en-US" dirty="0">
                <a:solidFill>
                  <a:srgbClr val="000000"/>
                </a:solidFill>
                <a:latin typeface="Arial"/>
                <a:ea typeface="DejaVu Sans"/>
              </a:rPr>
              <a:t>A </a:t>
            </a:r>
            <a:r>
              <a:rPr lang="en-US" i="1" u="sng" dirty="0">
                <a:solidFill>
                  <a:srgbClr val="000000"/>
                </a:solidFill>
                <a:latin typeface="Arial"/>
                <a:ea typeface="DejaVu Sans"/>
              </a:rPr>
              <a:t>point</a:t>
            </a:r>
            <a:r>
              <a:rPr lang="en-US" dirty="0">
                <a:solidFill>
                  <a:srgbClr val="000000"/>
                </a:solidFill>
                <a:latin typeface="Arial"/>
                <a:ea typeface="DejaVu Sans"/>
              </a:rPr>
              <a:t> in a DRF is given by 4-parametres (</a:t>
            </a:r>
            <a:r>
              <a:rPr lang="en-US" dirty="0" err="1">
                <a:solidFill>
                  <a:srgbClr val="000000"/>
                </a:solidFill>
                <a:latin typeface="Arial"/>
                <a:ea typeface="DejaVu Sans"/>
              </a:rPr>
              <a:t>x,y,z,t</a:t>
            </a:r>
            <a:r>
              <a:rPr lang="en-US" dirty="0">
                <a:solidFill>
                  <a:srgbClr val="000000"/>
                </a:solidFill>
                <a:latin typeface="Arial"/>
                <a:ea typeface="DejaVu Sans"/>
              </a:rPr>
              <a:t>), where (</a:t>
            </a:r>
            <a:r>
              <a:rPr lang="en-US" dirty="0" err="1">
                <a:solidFill>
                  <a:srgbClr val="000000"/>
                </a:solidFill>
                <a:latin typeface="Arial"/>
                <a:ea typeface="DejaVu Sans"/>
              </a:rPr>
              <a:t>x,y,z</a:t>
            </a:r>
            <a:r>
              <a:rPr lang="en-US" dirty="0">
                <a:solidFill>
                  <a:srgbClr val="000000"/>
                </a:solidFill>
                <a:latin typeface="Arial"/>
                <a:ea typeface="DejaVu Sans"/>
              </a:rPr>
              <a:t>) is the spatial location in a global reference frame (e.g. ITRF) at epoch t.</a:t>
            </a:r>
            <a:endParaRPr dirty="0"/>
          </a:p>
        </p:txBody>
      </p:sp>
      <p:sp>
        <p:nvSpPr>
          <p:cNvPr id="312" name="CustomShape 3"/>
          <p:cNvSpPr/>
          <p:nvPr/>
        </p:nvSpPr>
        <p:spPr>
          <a:xfrm>
            <a:off x="2220132" y="2345306"/>
            <a:ext cx="6640198" cy="2266869"/>
          </a:xfrm>
          <a:prstGeom prst="rect">
            <a:avLst/>
          </a:prstGeom>
          <a:solidFill>
            <a:srgbClr val="FFFF00"/>
          </a:solidFill>
          <a:ln>
            <a:noFill/>
          </a:ln>
        </p:spPr>
        <p:txBody>
          <a:bodyPr lIns="67500" tIns="33750" rIns="67500" bIns="33750"/>
          <a:lstStyle/>
          <a:p>
            <a:pPr>
              <a:lnSpc>
                <a:spcPct val="100000"/>
              </a:lnSpc>
            </a:pPr>
            <a:r>
              <a:rPr lang="en-US" dirty="0" smtClean="0">
                <a:solidFill>
                  <a:srgbClr val="000000"/>
                </a:solidFill>
                <a:latin typeface="Arial"/>
                <a:ea typeface="DejaVu Sans"/>
              </a:rPr>
              <a:t>A point (</a:t>
            </a:r>
            <a:r>
              <a:rPr lang="en-US" dirty="0" err="1" smtClean="0">
                <a:solidFill>
                  <a:srgbClr val="000000"/>
                </a:solidFill>
                <a:latin typeface="Arial"/>
                <a:ea typeface="DejaVu Sans"/>
              </a:rPr>
              <a:t>x,y,z,t</a:t>
            </a:r>
            <a:r>
              <a:rPr lang="en-US" dirty="0" smtClean="0">
                <a:solidFill>
                  <a:srgbClr val="000000"/>
                </a:solidFill>
                <a:latin typeface="Arial"/>
                <a:ea typeface="DejaVu Sans"/>
              </a:rPr>
              <a:t>) is:</a:t>
            </a:r>
            <a:endParaRPr dirty="0" smtClean="0"/>
          </a:p>
          <a:p>
            <a:pPr>
              <a:lnSpc>
                <a:spcPct val="100000"/>
              </a:lnSpc>
            </a:pPr>
            <a:r>
              <a:rPr lang="en-US" dirty="0" smtClean="0">
                <a:solidFill>
                  <a:srgbClr val="000000"/>
                </a:solidFill>
                <a:latin typeface="Arial"/>
                <a:ea typeface="DejaVu Sans"/>
              </a:rPr>
              <a:t>	-uniquely defined</a:t>
            </a:r>
            <a:endParaRPr dirty="0" smtClean="0"/>
          </a:p>
          <a:p>
            <a:pPr>
              <a:lnSpc>
                <a:spcPct val="100000"/>
              </a:lnSpc>
            </a:pPr>
            <a:r>
              <a:rPr lang="en-US" dirty="0" smtClean="0">
                <a:solidFill>
                  <a:srgbClr val="000000"/>
                </a:solidFill>
                <a:latin typeface="Arial"/>
                <a:ea typeface="DejaVu Sans"/>
              </a:rPr>
              <a:t>and</a:t>
            </a:r>
            <a:endParaRPr dirty="0" smtClean="0"/>
          </a:p>
          <a:p>
            <a:pPr>
              <a:lnSpc>
                <a:spcPct val="100000"/>
              </a:lnSpc>
            </a:pPr>
            <a:r>
              <a:rPr lang="en-US" dirty="0" smtClean="0">
                <a:solidFill>
                  <a:srgbClr val="000000"/>
                </a:solidFill>
                <a:latin typeface="Arial"/>
                <a:ea typeface="DejaVu Sans"/>
              </a:rPr>
              <a:t>	- is given directly in the global reference frame </a:t>
            </a:r>
            <a:endParaRPr dirty="0" smtClean="0"/>
          </a:p>
          <a:p>
            <a:pPr>
              <a:lnSpc>
                <a:spcPct val="100000"/>
              </a:lnSpc>
            </a:pPr>
            <a:r>
              <a:rPr lang="en-US" dirty="0" smtClean="0">
                <a:solidFill>
                  <a:srgbClr val="000000"/>
                </a:solidFill>
                <a:latin typeface="Arial"/>
                <a:ea typeface="DejaVu Sans"/>
              </a:rPr>
              <a:t>	- have the accuracy of the measurements technique</a:t>
            </a:r>
            <a:endParaRPr dirty="0" smtClean="0"/>
          </a:p>
          <a:p>
            <a:pPr>
              <a:lnSpc>
                <a:spcPct val="100000"/>
              </a:lnSpc>
            </a:pPr>
            <a:r>
              <a:rPr lang="en-US" dirty="0" smtClean="0">
                <a:solidFill>
                  <a:srgbClr val="000000"/>
                </a:solidFill>
                <a:latin typeface="Arial"/>
                <a:ea typeface="DejaVu Sans"/>
              </a:rPr>
              <a:t>	- do not change over time </a:t>
            </a:r>
            <a:br>
              <a:rPr lang="en-US" dirty="0" smtClean="0">
                <a:solidFill>
                  <a:srgbClr val="000000"/>
                </a:solidFill>
                <a:latin typeface="Arial"/>
                <a:ea typeface="DejaVu Sans"/>
              </a:rPr>
            </a:br>
            <a:r>
              <a:rPr lang="en-US" dirty="0" smtClean="0">
                <a:solidFill>
                  <a:srgbClr val="000000"/>
                </a:solidFill>
              </a:rPr>
              <a:t>	(</a:t>
            </a:r>
            <a:r>
              <a:rPr lang="en-US" dirty="0">
                <a:solidFill>
                  <a:srgbClr val="000000"/>
                </a:solidFill>
              </a:rPr>
              <a:t>but the coordinate of a physical object </a:t>
            </a:r>
            <a:r>
              <a:rPr lang="en-US" dirty="0" smtClean="0">
                <a:solidFill>
                  <a:srgbClr val="000000"/>
                </a:solidFill>
              </a:rPr>
              <a:t>is different at different epochs)</a:t>
            </a:r>
            <a:endParaRPr lang="en-US" dirty="0"/>
          </a:p>
          <a:p>
            <a:pPr>
              <a:lnSpc>
                <a:spcPct val="100000"/>
              </a:lnSpc>
            </a:pPr>
            <a:endParaRPr lang="en-US" sz="1350" dirty="0" smtClean="0"/>
          </a:p>
          <a:p>
            <a:pPr>
              <a:lnSpc>
                <a:spcPct val="100000"/>
              </a:lnSpc>
            </a:pPr>
            <a:endParaRPr sz="1350" dirty="0" smtClean="0"/>
          </a:p>
          <a:p>
            <a:pPr>
              <a:lnSpc>
                <a:spcPct val="100000"/>
              </a:lnSpc>
            </a:pPr>
            <a:r>
              <a:rPr lang="en-US" dirty="0" smtClean="0">
                <a:solidFill>
                  <a:srgbClr val="000000"/>
                </a:solidFill>
                <a:latin typeface="Arial"/>
                <a:ea typeface="DejaVu Sans"/>
              </a:rPr>
              <a:t>	</a:t>
            </a:r>
            <a:endParaRPr sz="1350" dirty="0"/>
          </a:p>
        </p:txBody>
      </p:sp>
      <p:sp>
        <p:nvSpPr>
          <p:cNvPr id="313" name="CustomShape 4"/>
          <p:cNvSpPr/>
          <p:nvPr/>
        </p:nvSpPr>
        <p:spPr>
          <a:xfrm>
            <a:off x="266850" y="385089"/>
            <a:ext cx="7685010" cy="331290"/>
          </a:xfrm>
          <a:prstGeom prst="rect">
            <a:avLst/>
          </a:prstGeom>
          <a:noFill/>
          <a:ln>
            <a:noFill/>
          </a:ln>
        </p:spPr>
        <p:txBody>
          <a:bodyPr lIns="67500" tIns="33750" rIns="67500" bIns="33750" anchor="ctr"/>
          <a:lstStyle/>
          <a:p>
            <a:pPr>
              <a:lnSpc>
                <a:spcPct val="90000"/>
              </a:lnSpc>
            </a:pPr>
            <a:r>
              <a:rPr lang="en-US" sz="2600" b="1" dirty="0" smtClean="0">
                <a:solidFill>
                  <a:srgbClr val="000000"/>
                </a:solidFill>
                <a:latin typeface="+mj-lt"/>
                <a:ea typeface="DejaVu Sans"/>
                <a:cs typeface="Calibri" panose="020F0502020204030204" pitchFamily="34" charset="0"/>
              </a:rPr>
              <a:t>The project uses a more precise definitions</a:t>
            </a:r>
            <a:r>
              <a:rPr lang="en-US" sz="2600" b="1" dirty="0">
                <a:solidFill>
                  <a:srgbClr val="000000"/>
                </a:solidFill>
                <a:latin typeface="+mj-lt"/>
                <a:ea typeface="DejaVu Sans"/>
                <a:cs typeface="Calibri" panose="020F0502020204030204" pitchFamily="34" charset="0"/>
              </a:rPr>
              <a:t> </a:t>
            </a:r>
            <a:r>
              <a:rPr lang="en-US" sz="2600" b="1" dirty="0" smtClean="0">
                <a:solidFill>
                  <a:srgbClr val="000000"/>
                </a:solidFill>
                <a:latin typeface="+mj-lt"/>
                <a:ea typeface="DejaVu Sans"/>
                <a:cs typeface="Calibri" panose="020F0502020204030204" pitchFamily="34" charset="0"/>
              </a:rPr>
              <a:t>of a </a:t>
            </a:r>
            <a:r>
              <a:rPr lang="en-US" sz="2600" b="1" dirty="0">
                <a:solidFill>
                  <a:srgbClr val="000000"/>
                </a:solidFill>
                <a:latin typeface="+mj-lt"/>
                <a:ea typeface="DejaVu Sans"/>
                <a:cs typeface="Calibri" panose="020F0502020204030204" pitchFamily="34" charset="0"/>
              </a:rPr>
              <a:t>Dynamic Reference Frame</a:t>
            </a:r>
            <a:endParaRPr sz="2600" b="1" dirty="0">
              <a:latin typeface="+mj-lt"/>
              <a:cs typeface="Calibri" panose="020F0502020204030204" pitchFamily="34" charset="0"/>
            </a:endParaRPr>
          </a:p>
        </p:txBody>
      </p:sp>
      <p:sp>
        <p:nvSpPr>
          <p:cNvPr id="315" name="Line 6"/>
          <p:cNvSpPr/>
          <p:nvPr/>
        </p:nvSpPr>
        <p:spPr>
          <a:xfrm>
            <a:off x="3634739" y="1662161"/>
            <a:ext cx="264907" cy="576597"/>
          </a:xfrm>
          <a:prstGeom prst="line">
            <a:avLst/>
          </a:prstGeom>
          <a:ln>
            <a:solidFill>
              <a:srgbClr val="000000"/>
            </a:solidFill>
            <a:tailEnd type="triangle" w="med" len="med"/>
          </a:ln>
        </p:spPr>
      </p:sp>
      <p:sp>
        <p:nvSpPr>
          <p:cNvPr id="316" name="CustomShape 7"/>
          <p:cNvSpPr/>
          <p:nvPr/>
        </p:nvSpPr>
        <p:spPr>
          <a:xfrm>
            <a:off x="42645" y="4086041"/>
            <a:ext cx="7184188" cy="2619559"/>
          </a:xfrm>
          <a:prstGeom prst="rect">
            <a:avLst/>
          </a:prstGeom>
          <a:solidFill>
            <a:srgbClr val="99CCFF"/>
          </a:solidFill>
          <a:ln>
            <a:noFill/>
          </a:ln>
        </p:spPr>
        <p:txBody>
          <a:bodyPr lIns="67500" tIns="33750" rIns="67500" bIns="33750"/>
          <a:lstStyle/>
          <a:p>
            <a:r>
              <a:rPr lang="en-US" dirty="0" smtClean="0">
                <a:solidFill>
                  <a:srgbClr val="000000"/>
                </a:solidFill>
              </a:rPr>
              <a:t>In addition, we need:</a:t>
            </a:r>
          </a:p>
          <a:p>
            <a:pPr marL="285750" indent="-285750">
              <a:buFont typeface="Arial" panose="020B0604020202020204" pitchFamily="34" charset="0"/>
              <a:buChar char="•"/>
            </a:pPr>
            <a:r>
              <a:rPr lang="en-US" dirty="0">
                <a:solidFill>
                  <a:srgbClr val="000000"/>
                </a:solidFill>
              </a:rPr>
              <a:t>a</a:t>
            </a:r>
            <a:r>
              <a:rPr lang="en-US" dirty="0" smtClean="0">
                <a:solidFill>
                  <a:srgbClr val="000000"/>
                </a:solidFill>
              </a:rPr>
              <a:t> </a:t>
            </a:r>
            <a:r>
              <a:rPr lang="en-US" i="1" u="sng" dirty="0" smtClean="0">
                <a:solidFill>
                  <a:srgbClr val="000000"/>
                </a:solidFill>
              </a:rPr>
              <a:t>deformation model</a:t>
            </a:r>
            <a:r>
              <a:rPr lang="en-US" dirty="0" smtClean="0">
                <a:solidFill>
                  <a:srgbClr val="000000"/>
                </a:solidFill>
              </a:rPr>
              <a:t> to </a:t>
            </a:r>
            <a:r>
              <a:rPr lang="en-US" dirty="0">
                <a:solidFill>
                  <a:srgbClr val="000000"/>
                </a:solidFill>
              </a:rPr>
              <a:t>compile or compare coordinates with different epoch</a:t>
            </a:r>
            <a:endParaRPr lang="en-US" dirty="0"/>
          </a:p>
          <a:p>
            <a:endParaRPr lang="en-US" dirty="0" smtClean="0"/>
          </a:p>
          <a:p>
            <a:r>
              <a:rPr lang="en-US" dirty="0" smtClean="0"/>
              <a:t>NOTE</a:t>
            </a:r>
            <a:r>
              <a:rPr lang="en-US" dirty="0"/>
              <a:t>: </a:t>
            </a:r>
          </a:p>
          <a:p>
            <a:r>
              <a:rPr lang="en-US" dirty="0"/>
              <a:t>Because of the time tagging you can:</a:t>
            </a:r>
          </a:p>
          <a:p>
            <a:pPr marL="244373" indent="-244373">
              <a:buFont typeface="Arial" panose="020B0604020202020204" pitchFamily="34" charset="0"/>
              <a:buChar char="•"/>
            </a:pPr>
            <a:r>
              <a:rPr lang="en-US" dirty="0"/>
              <a:t>store coordinates in your database even though your deformation model is not updated (e.g. after a large earthquake)</a:t>
            </a:r>
          </a:p>
          <a:p>
            <a:pPr marL="244373" indent="-244373">
              <a:buFont typeface="Arial" panose="020B0604020202020204" pitchFamily="34" charset="0"/>
              <a:buChar char="•"/>
            </a:pPr>
            <a:r>
              <a:rPr lang="en-US" dirty="0" smtClean="0"/>
              <a:t>always </a:t>
            </a:r>
            <a:r>
              <a:rPr lang="en-US" dirty="0"/>
              <a:t>use the latest and most precise deformation </a:t>
            </a:r>
            <a:r>
              <a:rPr lang="en-US" dirty="0" smtClean="0"/>
              <a:t>model</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P spid="3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CustomShape 1"/>
          <p:cNvSpPr/>
          <p:nvPr/>
        </p:nvSpPr>
        <p:spPr>
          <a:xfrm>
            <a:off x="604993" y="1594889"/>
            <a:ext cx="8020520" cy="3090295"/>
          </a:xfrm>
          <a:prstGeom prst="rect">
            <a:avLst/>
          </a:prstGeom>
          <a:noFill/>
          <a:ln>
            <a:noFill/>
          </a:ln>
        </p:spPr>
        <p:txBody>
          <a:bodyPr lIns="0" tIns="0" rIns="0" bIns="0"/>
          <a:lstStyle/>
          <a:p>
            <a:r>
              <a:rPr lang="en-US" sz="2052" i="1" u="sng" dirty="0">
                <a:solidFill>
                  <a:srgbClr val="000000"/>
                </a:solidFill>
                <a:latin typeface="Verdana"/>
              </a:rPr>
              <a:t>Examples</a:t>
            </a:r>
            <a:r>
              <a:rPr lang="en-US" sz="2052" i="1" dirty="0">
                <a:solidFill>
                  <a:srgbClr val="000000"/>
                </a:solidFill>
                <a:latin typeface="Verdana"/>
              </a:rPr>
              <a:t>:</a:t>
            </a:r>
            <a:endParaRPr sz="1539" dirty="0"/>
          </a:p>
          <a:p>
            <a:endParaRPr sz="1539" dirty="0"/>
          </a:p>
          <a:p>
            <a:r>
              <a:rPr lang="en-US" sz="1881" i="1" dirty="0">
                <a:solidFill>
                  <a:srgbClr val="000000"/>
                </a:solidFill>
                <a:latin typeface="Verdana"/>
              </a:rPr>
              <a:t>-PPP: direct determination in the DRF </a:t>
            </a:r>
            <a:endParaRPr sz="1539" dirty="0"/>
          </a:p>
          <a:p>
            <a:endParaRPr sz="1539" dirty="0"/>
          </a:p>
          <a:p>
            <a:r>
              <a:rPr lang="en-US" sz="1881" i="1" dirty="0">
                <a:solidFill>
                  <a:srgbClr val="000000"/>
                </a:solidFill>
                <a:latin typeface="Verdana"/>
              </a:rPr>
              <a:t>-DD: determination through the ITRF coordinates of your reference stations</a:t>
            </a:r>
            <a:endParaRPr sz="1539" dirty="0"/>
          </a:p>
          <a:p>
            <a:endParaRPr sz="1539" dirty="0"/>
          </a:p>
          <a:p>
            <a:r>
              <a:rPr lang="en-US" sz="1881" i="1" dirty="0">
                <a:solidFill>
                  <a:srgbClr val="000000"/>
                </a:solidFill>
                <a:latin typeface="Verdana"/>
              </a:rPr>
              <a:t>-RTK: direct determination if the RTK-GNSS stations are continuously updated in ITRF</a:t>
            </a:r>
            <a:endParaRPr sz="1539" dirty="0"/>
          </a:p>
          <a:p>
            <a:endParaRPr sz="1539" dirty="0"/>
          </a:p>
          <a:p>
            <a:r>
              <a:rPr lang="en-US" sz="1881" i="1" dirty="0">
                <a:solidFill>
                  <a:srgbClr val="000000"/>
                </a:solidFill>
                <a:latin typeface="Verdana"/>
              </a:rPr>
              <a:t>-Positioning relative a local marker also works, but the time stamp will be the same as for the local markers. </a:t>
            </a:r>
          </a:p>
          <a:p>
            <a:endParaRPr sz="1539" dirty="0"/>
          </a:p>
        </p:txBody>
      </p:sp>
      <p:sp>
        <p:nvSpPr>
          <p:cNvPr id="339" name="CustomShape 2"/>
          <p:cNvSpPr/>
          <p:nvPr/>
        </p:nvSpPr>
        <p:spPr>
          <a:xfrm>
            <a:off x="604993" y="473661"/>
            <a:ext cx="8421825" cy="930596"/>
          </a:xfrm>
          <a:prstGeom prst="rect">
            <a:avLst/>
          </a:prstGeom>
          <a:noFill/>
          <a:ln>
            <a:noFill/>
          </a:ln>
        </p:spPr>
        <p:txBody>
          <a:bodyPr lIns="0" tIns="0" rIns="0" bIns="0"/>
          <a:lstStyle/>
          <a:p>
            <a:r>
              <a:rPr lang="en-US" sz="2600" b="1" dirty="0" smtClean="0">
                <a:solidFill>
                  <a:srgbClr val="000000"/>
                </a:solidFill>
                <a:latin typeface="+mj-lt"/>
              </a:rPr>
              <a:t>Positions in a DRF can be accessed with all techniques </a:t>
            </a:r>
            <a:endParaRPr sz="2600" b="1" dirty="0">
              <a:latin typeface="+mj-lt"/>
            </a:endParaRPr>
          </a:p>
        </p:txBody>
      </p:sp>
      <p:sp>
        <p:nvSpPr>
          <p:cNvPr id="3" name="TekstSylinder 2"/>
          <p:cNvSpPr txBox="1"/>
          <p:nvPr/>
        </p:nvSpPr>
        <p:spPr>
          <a:xfrm>
            <a:off x="604993" y="5071701"/>
            <a:ext cx="6992814" cy="566052"/>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rtlCol="0">
            <a:spAutoFit/>
          </a:bodyPr>
          <a:lstStyle/>
          <a:p>
            <a:r>
              <a:rPr lang="en-US" sz="1539" i="1" dirty="0">
                <a:solidFill>
                  <a:srgbClr val="000000"/>
                </a:solidFill>
                <a:latin typeface="Verdana"/>
              </a:rPr>
              <a:t>i.e. all techniques determine positions in the same reference frame without transformations.</a:t>
            </a:r>
            <a:endParaRPr lang="en-US" sz="1539" dirty="0"/>
          </a:p>
        </p:txBody>
      </p:sp>
    </p:spTree>
    <p:extLst>
      <p:ext uri="{BB962C8B-B14F-4D97-AF65-F5344CB8AC3E}">
        <p14:creationId xmlns:p14="http://schemas.microsoft.com/office/powerpoint/2010/main" val="25241320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2"/>
          <p:cNvSpPr/>
          <p:nvPr/>
        </p:nvSpPr>
        <p:spPr>
          <a:xfrm>
            <a:off x="95250" y="137702"/>
            <a:ext cx="8456839" cy="6577423"/>
          </a:xfrm>
          <a:prstGeom prst="rect">
            <a:avLst/>
          </a:prstGeom>
          <a:solidFill>
            <a:schemeClr val="bg1"/>
          </a:solidFill>
          <a:ln>
            <a:noFill/>
          </a:ln>
        </p:spPr>
        <p:txBody>
          <a:bodyPr lIns="67500" tIns="33750" rIns="67500" bIns="33750"/>
          <a:lstStyle/>
          <a:p>
            <a:r>
              <a:rPr lang="en-US" sz="2600" b="1" dirty="0" smtClean="0">
                <a:latin typeface="+mj-lt"/>
              </a:rPr>
              <a:t>The project identified ten pre-conditions </a:t>
            </a:r>
            <a:r>
              <a:rPr lang="en-US" sz="2600" b="1" dirty="0">
                <a:latin typeface="+mj-lt"/>
              </a:rPr>
              <a:t>for </a:t>
            </a:r>
            <a:r>
              <a:rPr lang="en-US" sz="2600" b="1" dirty="0" smtClean="0">
                <a:latin typeface="+mj-lt"/>
              </a:rPr>
              <a:t/>
            </a:r>
            <a:br>
              <a:rPr lang="en-US" sz="2600" b="1" dirty="0" smtClean="0">
                <a:latin typeface="+mj-lt"/>
              </a:rPr>
            </a:br>
            <a:r>
              <a:rPr lang="en-US" sz="2600" b="1" dirty="0" smtClean="0">
                <a:latin typeface="+mj-lt"/>
              </a:rPr>
              <a:t>a successful DRF:</a:t>
            </a:r>
            <a:endParaRPr sz="2600" b="1" dirty="0">
              <a:latin typeface="+mj-lt"/>
            </a:endParaRPr>
          </a:p>
          <a:p>
            <a:endParaRPr sz="1600" dirty="0"/>
          </a:p>
          <a:p>
            <a:r>
              <a:rPr lang="en-US" sz="1600" u="sng" dirty="0">
                <a:solidFill>
                  <a:srgbClr val="0000FF"/>
                </a:solidFill>
                <a:latin typeface="Arial"/>
              </a:rPr>
              <a:t>1) A sufficiently dense active geodetic infrastructure (CORS) with known coordinates </a:t>
            </a:r>
            <a:r>
              <a:rPr lang="en-US" sz="1600" u="sng" dirty="0" smtClean="0">
                <a:solidFill>
                  <a:srgbClr val="0000FF"/>
                </a:solidFill>
                <a:latin typeface="Arial"/>
              </a:rPr>
              <a:t>(and uncertainties) in </a:t>
            </a:r>
            <a:r>
              <a:rPr lang="en-US" sz="1600" u="sng" dirty="0">
                <a:solidFill>
                  <a:srgbClr val="0000FF"/>
                </a:solidFill>
                <a:latin typeface="Arial"/>
              </a:rPr>
              <a:t>a global reference frame (ITRF).</a:t>
            </a:r>
            <a:endParaRPr sz="1600" u="sng" dirty="0"/>
          </a:p>
          <a:p>
            <a:r>
              <a:rPr lang="en-US" sz="1600" u="sng" dirty="0" smtClean="0">
                <a:solidFill>
                  <a:srgbClr val="0000FF"/>
                </a:solidFill>
                <a:latin typeface="Arial"/>
              </a:rPr>
              <a:t/>
            </a:r>
            <a:br>
              <a:rPr lang="en-US" sz="1600" u="sng" dirty="0" smtClean="0">
                <a:solidFill>
                  <a:srgbClr val="0000FF"/>
                </a:solidFill>
                <a:latin typeface="Arial"/>
              </a:rPr>
            </a:br>
            <a:r>
              <a:rPr lang="en-US" sz="1600" u="sng" dirty="0" smtClean="0">
                <a:solidFill>
                  <a:srgbClr val="0000FF"/>
                </a:solidFill>
                <a:latin typeface="Arial"/>
              </a:rPr>
              <a:t>2</a:t>
            </a:r>
            <a:r>
              <a:rPr lang="en-US" sz="1600" u="sng" dirty="0">
                <a:solidFill>
                  <a:srgbClr val="0000FF"/>
                </a:solidFill>
                <a:latin typeface="Arial"/>
              </a:rPr>
              <a:t>) A way to distribute the reference frame to the users, e.g. positioning services.</a:t>
            </a:r>
            <a:endParaRPr sz="1600" u="sng" dirty="0"/>
          </a:p>
          <a:p>
            <a:r>
              <a:rPr lang="en-US" sz="1600" u="sng" dirty="0" smtClean="0">
                <a:solidFill>
                  <a:srgbClr val="0000FF"/>
                </a:solidFill>
              </a:rPr>
              <a:t/>
            </a:r>
            <a:br>
              <a:rPr lang="en-US" sz="1600" u="sng" dirty="0" smtClean="0">
                <a:solidFill>
                  <a:srgbClr val="0000FF"/>
                </a:solidFill>
              </a:rPr>
            </a:br>
            <a:r>
              <a:rPr lang="en-US" sz="1600" u="sng" dirty="0" smtClean="0">
                <a:solidFill>
                  <a:srgbClr val="0000FF"/>
                </a:solidFill>
              </a:rPr>
              <a:t>3</a:t>
            </a:r>
            <a:r>
              <a:rPr lang="en-US" sz="1600" u="sng" dirty="0">
                <a:solidFill>
                  <a:srgbClr val="0000FF"/>
                </a:solidFill>
              </a:rPr>
              <a:t>) Transformations to other reference </a:t>
            </a:r>
            <a:r>
              <a:rPr lang="en-US" sz="1600" u="sng" dirty="0" smtClean="0">
                <a:solidFill>
                  <a:srgbClr val="0000FF"/>
                </a:solidFill>
              </a:rPr>
              <a:t>frames.</a:t>
            </a:r>
            <a:endParaRPr lang="en-US" sz="1600" u="sng" dirty="0"/>
          </a:p>
          <a:p>
            <a:r>
              <a:rPr lang="en-US" sz="1600" u="sng" dirty="0" smtClean="0">
                <a:solidFill>
                  <a:srgbClr val="0000FF"/>
                </a:solidFill>
                <a:latin typeface="Arial"/>
                <a:ea typeface="Arial"/>
              </a:rPr>
              <a:t/>
            </a:r>
            <a:br>
              <a:rPr lang="en-US" sz="1600" u="sng" dirty="0" smtClean="0">
                <a:solidFill>
                  <a:srgbClr val="0000FF"/>
                </a:solidFill>
                <a:latin typeface="Arial"/>
                <a:ea typeface="Arial"/>
              </a:rPr>
            </a:br>
            <a:r>
              <a:rPr lang="en-US" sz="1600" u="sng" dirty="0" smtClean="0">
                <a:solidFill>
                  <a:srgbClr val="0000FF"/>
                </a:solidFill>
                <a:latin typeface="Arial"/>
                <a:ea typeface="Arial"/>
              </a:rPr>
              <a:t>4</a:t>
            </a:r>
            <a:r>
              <a:rPr lang="en-US" sz="1600" u="sng" dirty="0">
                <a:solidFill>
                  <a:srgbClr val="0000FF"/>
                </a:solidFill>
                <a:latin typeface="Arial"/>
                <a:ea typeface="Arial"/>
              </a:rPr>
              <a:t>) Deformation models with sufficient accuracy to meet the future demands for comparison and compiling coordinates from different epochs. </a:t>
            </a:r>
            <a:endParaRPr lang="en-US" sz="1600" u="sng" dirty="0" smtClean="0">
              <a:solidFill>
                <a:srgbClr val="0000FF"/>
              </a:solidFill>
              <a:latin typeface="Arial"/>
              <a:ea typeface="Arial"/>
            </a:endParaRPr>
          </a:p>
          <a:p>
            <a:r>
              <a:rPr lang="en-US" sz="1600" dirty="0" smtClean="0">
                <a:solidFill>
                  <a:srgbClr val="0000FF"/>
                </a:solidFill>
              </a:rPr>
              <a:t/>
            </a:r>
            <a:br>
              <a:rPr lang="en-US" sz="1600" dirty="0" smtClean="0">
                <a:solidFill>
                  <a:srgbClr val="0000FF"/>
                </a:solidFill>
              </a:rPr>
            </a:br>
            <a:r>
              <a:rPr lang="en-US" sz="1600" dirty="0" smtClean="0">
                <a:solidFill>
                  <a:srgbClr val="0000FF"/>
                </a:solidFill>
              </a:rPr>
              <a:t>5</a:t>
            </a:r>
            <a:r>
              <a:rPr lang="en-US" sz="1600" dirty="0">
                <a:solidFill>
                  <a:srgbClr val="0000FF"/>
                </a:solidFill>
              </a:rPr>
              <a:t>) Geodetic data archive able to store and handle dynamic coordinates. </a:t>
            </a:r>
            <a:endParaRPr lang="en-US" sz="1600" dirty="0"/>
          </a:p>
          <a:p>
            <a:r>
              <a:rPr lang="en-US" sz="1600" u="sng" dirty="0" smtClean="0">
                <a:solidFill>
                  <a:srgbClr val="0000FF"/>
                </a:solidFill>
              </a:rPr>
              <a:t/>
            </a:r>
            <a:br>
              <a:rPr lang="en-US" sz="1600" u="sng" dirty="0" smtClean="0">
                <a:solidFill>
                  <a:srgbClr val="0000FF"/>
                </a:solidFill>
              </a:rPr>
            </a:br>
            <a:r>
              <a:rPr lang="en-US" sz="1600" u="sng" dirty="0" smtClean="0">
                <a:solidFill>
                  <a:srgbClr val="0000FF"/>
                </a:solidFill>
              </a:rPr>
              <a:t>6) </a:t>
            </a:r>
            <a:r>
              <a:rPr lang="en-US" sz="1600" u="sng" dirty="0">
                <a:solidFill>
                  <a:srgbClr val="0000FF"/>
                </a:solidFill>
              </a:rPr>
              <a:t>GIS systems that are able to handle dynamic coordinates in general and in particular the </a:t>
            </a:r>
            <a:r>
              <a:rPr lang="en-US" sz="1600" u="sng" dirty="0" smtClean="0">
                <a:solidFill>
                  <a:srgbClr val="0000FF"/>
                </a:solidFill>
              </a:rPr>
              <a:t>time dimension </a:t>
            </a:r>
            <a:r>
              <a:rPr lang="en-US" sz="1600" u="sng" dirty="0">
                <a:solidFill>
                  <a:srgbClr val="0000FF"/>
                </a:solidFill>
              </a:rPr>
              <a:t>of a dynamic reference frame and the various transformations needed.</a:t>
            </a:r>
            <a:endParaRPr lang="en-US" sz="1600" u="sng" dirty="0"/>
          </a:p>
          <a:p>
            <a:r>
              <a:rPr lang="en-US" sz="1600" dirty="0" smtClean="0">
                <a:solidFill>
                  <a:srgbClr val="0000FF"/>
                </a:solidFill>
                <a:latin typeface="Arial"/>
              </a:rPr>
              <a:t/>
            </a:r>
            <a:br>
              <a:rPr lang="en-US" sz="1600" dirty="0" smtClean="0">
                <a:solidFill>
                  <a:srgbClr val="0000FF"/>
                </a:solidFill>
                <a:latin typeface="Arial"/>
              </a:rPr>
            </a:br>
            <a:r>
              <a:rPr lang="en-US" sz="1600" dirty="0" smtClean="0">
                <a:solidFill>
                  <a:srgbClr val="0000FF"/>
                </a:solidFill>
                <a:latin typeface="Arial"/>
              </a:rPr>
              <a:t>7</a:t>
            </a:r>
            <a:r>
              <a:rPr lang="en-US" sz="1600" dirty="0">
                <a:solidFill>
                  <a:srgbClr val="0000FF"/>
                </a:solidFill>
                <a:latin typeface="Arial"/>
              </a:rPr>
              <a:t>) Legal foundation of dynamic reference frames (e.g. for cadastre</a:t>
            </a:r>
            <a:r>
              <a:rPr lang="en-US" sz="1600" dirty="0" smtClean="0">
                <a:solidFill>
                  <a:srgbClr val="0000FF"/>
                </a:solidFill>
                <a:latin typeface="Arial"/>
              </a:rPr>
              <a:t>).</a:t>
            </a:r>
            <a:endParaRPr sz="1600" dirty="0"/>
          </a:p>
          <a:p>
            <a:r>
              <a:rPr lang="en-US" sz="1600" dirty="0" smtClean="0">
                <a:solidFill>
                  <a:srgbClr val="0000FF"/>
                </a:solidFill>
                <a:latin typeface="Arial"/>
              </a:rPr>
              <a:t/>
            </a:r>
            <a:br>
              <a:rPr lang="en-US" sz="1600" dirty="0" smtClean="0">
                <a:solidFill>
                  <a:srgbClr val="0000FF"/>
                </a:solidFill>
                <a:latin typeface="Arial"/>
              </a:rPr>
            </a:br>
            <a:r>
              <a:rPr lang="en-US" sz="1600" dirty="0" smtClean="0">
                <a:solidFill>
                  <a:srgbClr val="0000FF"/>
                </a:solidFill>
                <a:latin typeface="Arial"/>
              </a:rPr>
              <a:t>8</a:t>
            </a:r>
            <a:r>
              <a:rPr lang="en-US" sz="1600" dirty="0">
                <a:solidFill>
                  <a:srgbClr val="0000FF"/>
                </a:solidFill>
                <a:latin typeface="Arial"/>
              </a:rPr>
              <a:t>) Training and education of surveyors. </a:t>
            </a:r>
            <a:endParaRPr sz="1600" dirty="0"/>
          </a:p>
          <a:p>
            <a:r>
              <a:rPr lang="en-US" sz="1600" dirty="0" smtClean="0">
                <a:solidFill>
                  <a:srgbClr val="0000FF"/>
                </a:solidFill>
                <a:latin typeface="Arial"/>
              </a:rPr>
              <a:t/>
            </a:r>
            <a:br>
              <a:rPr lang="en-US" sz="1600" dirty="0" smtClean="0">
                <a:solidFill>
                  <a:srgbClr val="0000FF"/>
                </a:solidFill>
                <a:latin typeface="Arial"/>
              </a:rPr>
            </a:br>
            <a:r>
              <a:rPr lang="en-US" sz="1600" dirty="0" smtClean="0">
                <a:solidFill>
                  <a:srgbClr val="0000FF"/>
                </a:solidFill>
                <a:latin typeface="Arial"/>
              </a:rPr>
              <a:t>9</a:t>
            </a:r>
            <a:r>
              <a:rPr lang="en-US" sz="1600" dirty="0">
                <a:solidFill>
                  <a:srgbClr val="0000FF"/>
                </a:solidFill>
                <a:latin typeface="Arial"/>
              </a:rPr>
              <a:t>) Training and education of GIS users.</a:t>
            </a:r>
            <a:endParaRPr sz="1600" dirty="0"/>
          </a:p>
          <a:p>
            <a:r>
              <a:rPr lang="en-US" sz="1600" dirty="0" smtClean="0">
                <a:solidFill>
                  <a:srgbClr val="0000FF"/>
                </a:solidFill>
                <a:latin typeface="Arial"/>
              </a:rPr>
              <a:t/>
            </a:r>
            <a:br>
              <a:rPr lang="en-US" sz="1600" dirty="0" smtClean="0">
                <a:solidFill>
                  <a:srgbClr val="0000FF"/>
                </a:solidFill>
                <a:latin typeface="Arial"/>
              </a:rPr>
            </a:br>
            <a:r>
              <a:rPr lang="en-US" sz="1600" dirty="0" smtClean="0">
                <a:solidFill>
                  <a:srgbClr val="0000FF"/>
                </a:solidFill>
                <a:latin typeface="Arial"/>
              </a:rPr>
              <a:t>10</a:t>
            </a:r>
            <a:r>
              <a:rPr lang="en-US" sz="1600" dirty="0">
                <a:solidFill>
                  <a:srgbClr val="0000FF"/>
                </a:solidFill>
                <a:latin typeface="Arial"/>
              </a:rPr>
              <a:t>) Willingness of the users to take such a system into use.</a:t>
            </a:r>
            <a:endParaRPr sz="1600" dirty="0"/>
          </a:p>
          <a:p>
            <a:pPr>
              <a:lnSpc>
                <a:spcPct val="100000"/>
              </a:lnSpc>
            </a:pPr>
            <a:endParaRPr dirty="0"/>
          </a:p>
          <a:p>
            <a:pPr>
              <a:lnSpc>
                <a:spcPct val="100000"/>
              </a:lnSpc>
            </a:pPr>
            <a:endParaRPr sz="1600" dirty="0"/>
          </a:p>
        </p:txBody>
      </p:sp>
    </p:spTree>
    <p:extLst>
      <p:ext uri="{BB962C8B-B14F-4D97-AF65-F5344CB8AC3E}">
        <p14:creationId xmlns:p14="http://schemas.microsoft.com/office/powerpoint/2010/main" val="20836980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7521</TotalTime>
  <Words>2359</Words>
  <Application>Microsoft Office PowerPoint</Application>
  <PresentationFormat>Skjermfremvisning (4:3)</PresentationFormat>
  <Paragraphs>340</Paragraphs>
  <Slides>22</Slides>
  <Notes>22</Notes>
  <HiddenSlides>0</HiddenSlides>
  <MMClips>0</MMClips>
  <ScaleCrop>false</ScaleCrop>
  <HeadingPairs>
    <vt:vector size="6" baseType="variant">
      <vt:variant>
        <vt:lpstr>Brukte skrifter</vt:lpstr>
      </vt:variant>
      <vt:variant>
        <vt:i4>8</vt:i4>
      </vt:variant>
      <vt:variant>
        <vt:lpstr>Tema</vt:lpstr>
      </vt:variant>
      <vt:variant>
        <vt:i4>6</vt:i4>
      </vt:variant>
      <vt:variant>
        <vt:lpstr>Lysbildetitler</vt:lpstr>
      </vt:variant>
      <vt:variant>
        <vt:i4>22</vt:i4>
      </vt:variant>
    </vt:vector>
  </HeadingPairs>
  <TitlesOfParts>
    <vt:vector size="36" baseType="lpstr">
      <vt:lpstr>Arial</vt:lpstr>
      <vt:lpstr>Arial;sans-serif</vt:lpstr>
      <vt:lpstr>Calibri</vt:lpstr>
      <vt:lpstr>Calibri Light</vt:lpstr>
      <vt:lpstr>DejaVu Sans</vt:lpstr>
      <vt:lpstr>StarSymbol</vt:lpstr>
      <vt:lpstr>Times New Roman</vt:lpstr>
      <vt:lpstr>Verdana</vt:lpstr>
      <vt:lpstr>Office Theme</vt:lpstr>
      <vt:lpstr>Office Theme</vt:lpstr>
      <vt:lpstr>Office Theme</vt:lpstr>
      <vt:lpstr>Office Theme</vt:lpstr>
      <vt:lpstr>Office Theme</vt:lpstr>
      <vt:lpstr>Office Theme</vt:lpstr>
      <vt:lpstr>PowerPoint-presentasjon</vt:lpstr>
      <vt:lpstr>Background</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The reference frame realization will be based on the NKG-GNSS analysis center</vt:lpstr>
      <vt:lpstr>PowerPoint-presentasjon</vt:lpstr>
      <vt:lpstr>PowerPoint-presentasjon</vt:lpstr>
      <vt:lpstr>PowerPoint-presentasjon</vt:lpstr>
      <vt:lpstr>PowerPoint-presentasjon</vt:lpstr>
      <vt:lpstr>PowerPoint-presentasjon</vt:lpstr>
      <vt:lpstr>Some conclusions from the project group:</vt:lpstr>
      <vt:lpstr>Future work:</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Halfdan Pascal Kierulf</dc:creator>
  <cp:lastModifiedBy>Halfdan Pascal Kierulf</cp:lastModifiedBy>
  <cp:revision>126</cp:revision>
  <cp:lastPrinted>2020-01-15T11:03:43Z</cp:lastPrinted>
  <dcterms:modified xsi:type="dcterms:W3CDTF">2020-01-15T12:18:47Z</dcterms:modified>
</cp:coreProperties>
</file>